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521" r:id="rId4"/>
    <p:sldId id="543" r:id="rId5"/>
    <p:sldId id="544" r:id="rId6"/>
    <p:sldId id="545" r:id="rId7"/>
    <p:sldId id="546" r:id="rId8"/>
    <p:sldId id="556" r:id="rId9"/>
    <p:sldId id="559" r:id="rId10"/>
    <p:sldId id="560" r:id="rId11"/>
    <p:sldId id="557" r:id="rId12"/>
    <p:sldId id="558" r:id="rId13"/>
    <p:sldId id="561" r:id="rId14"/>
    <p:sldId id="566" r:id="rId15"/>
    <p:sldId id="562" r:id="rId16"/>
    <p:sldId id="567" r:id="rId17"/>
    <p:sldId id="555" r:id="rId18"/>
    <p:sldId id="563" r:id="rId19"/>
    <p:sldId id="564" r:id="rId20"/>
    <p:sldId id="565" r:id="rId21"/>
    <p:sldId id="568" r:id="rId22"/>
    <p:sldId id="569" r:id="rId23"/>
    <p:sldId id="570" r:id="rId24"/>
    <p:sldId id="571" r:id="rId25"/>
    <p:sldId id="572" r:id="rId26"/>
    <p:sldId id="573" r:id="rId27"/>
    <p:sldId id="574" r:id="rId28"/>
    <p:sldId id="575" r:id="rId29"/>
    <p:sldId id="576" r:id="rId30"/>
    <p:sldId id="577" r:id="rId31"/>
    <p:sldId id="578" r:id="rId32"/>
    <p:sldId id="579" r:id="rId33"/>
    <p:sldId id="580" r:id="rId34"/>
    <p:sldId id="581" r:id="rId35"/>
    <p:sldId id="582" r:id="rId36"/>
    <p:sldId id="583" r:id="rId37"/>
    <p:sldId id="584" r:id="rId38"/>
    <p:sldId id="604" r:id="rId39"/>
    <p:sldId id="585" r:id="rId40"/>
    <p:sldId id="586" r:id="rId41"/>
    <p:sldId id="587" r:id="rId42"/>
    <p:sldId id="588" r:id="rId43"/>
    <p:sldId id="589" r:id="rId44"/>
    <p:sldId id="590" r:id="rId45"/>
    <p:sldId id="591" r:id="rId46"/>
    <p:sldId id="592" r:id="rId47"/>
    <p:sldId id="593" r:id="rId48"/>
    <p:sldId id="594" r:id="rId49"/>
    <p:sldId id="595" r:id="rId50"/>
    <p:sldId id="602" r:id="rId51"/>
    <p:sldId id="597" r:id="rId52"/>
    <p:sldId id="599" r:id="rId53"/>
    <p:sldId id="601" r:id="rId54"/>
    <p:sldId id="600" r:id="rId55"/>
    <p:sldId id="596" r:id="rId56"/>
    <p:sldId id="603" r:id="rId57"/>
    <p:sldId id="605" r:id="rId58"/>
    <p:sldId id="607" r:id="rId59"/>
    <p:sldId id="608" r:id="rId60"/>
    <p:sldId id="609" r:id="rId61"/>
    <p:sldId id="610" r:id="rId62"/>
    <p:sldId id="606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4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358"/>
          <a:stretch/>
        </p:blipFill>
        <p:spPr>
          <a:xfrm>
            <a:off x="0" y="47625"/>
            <a:ext cx="12192000" cy="8159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9007"/>
          <a:stretch/>
        </p:blipFill>
        <p:spPr>
          <a:xfrm>
            <a:off x="0" y="47625"/>
            <a:ext cx="12192000" cy="20224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25"/>
            <a:ext cx="12192000" cy="284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1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Zonder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1447801"/>
            <a:ext cx="8689802" cy="4593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Met overheid</a:t>
            </a:r>
          </a:p>
          <a:p>
            <a:r>
              <a:rPr lang="nl-NL" sz="2500" dirty="0" smtClean="0"/>
              <a:t>Y = C + I + O</a:t>
            </a:r>
          </a:p>
          <a:p>
            <a:r>
              <a:rPr lang="nl-NL" sz="2500" dirty="0" smtClean="0"/>
              <a:t>O = overheidsbestedingen.</a:t>
            </a:r>
          </a:p>
          <a:p>
            <a:r>
              <a:rPr lang="nl-NL" sz="2500" dirty="0" smtClean="0"/>
              <a:t>De overheid besteed ook geld dit zorgt ervoor dat dat effectieve vraag = productie = nationaal inkomen worden vergroot.</a:t>
            </a:r>
          </a:p>
          <a:p>
            <a:endParaRPr lang="nl-NL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386147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190500"/>
            <a:ext cx="8702502" cy="1739900"/>
          </a:xfrm>
        </p:spPr>
        <p:txBody>
          <a:bodyPr/>
          <a:lstStyle/>
          <a:p>
            <a:r>
              <a:rPr lang="nl-NL" dirty="0" smtClean="0"/>
              <a:t>Wat veranderd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1300" y="901701"/>
            <a:ext cx="9032702" cy="4533899"/>
          </a:xfrm>
        </p:spPr>
        <p:txBody>
          <a:bodyPr>
            <a:noAutofit/>
          </a:bodyPr>
          <a:lstStyle/>
          <a:p>
            <a:r>
              <a:rPr lang="nl-NL" sz="2500" dirty="0" smtClean="0"/>
              <a:t>Zie tabel 4.1</a:t>
            </a:r>
          </a:p>
          <a:p>
            <a:r>
              <a:rPr lang="nl-NL" sz="2500" dirty="0" smtClean="0"/>
              <a:t>Vergelijking 1 en 2 blijven gelijk.</a:t>
            </a:r>
          </a:p>
          <a:p>
            <a:r>
              <a:rPr lang="nl-NL" sz="2500" dirty="0" smtClean="0"/>
              <a:t>3 EV = C + I + O</a:t>
            </a:r>
          </a:p>
          <a:p>
            <a:r>
              <a:rPr lang="nl-NL" sz="2500" dirty="0" smtClean="0"/>
              <a:t>4 veranderd ook, namelijk we consumeren niet meer </a:t>
            </a:r>
            <a:r>
              <a:rPr lang="nl-NL" sz="2500" dirty="0" err="1" smtClean="0"/>
              <a:t>cY</a:t>
            </a:r>
            <a:r>
              <a:rPr lang="nl-NL" sz="2500" dirty="0" smtClean="0"/>
              <a:t>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Maar nu c(Y-B)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Y-B = het gedeelte van het nationaal inkomen wat we overhouden na belasting. (besteedbaar inkomen)</a:t>
            </a:r>
          </a:p>
          <a:p>
            <a:r>
              <a:rPr lang="nl-NL" sz="2500" dirty="0" smtClean="0"/>
              <a:t>B = </a:t>
            </a:r>
            <a:r>
              <a:rPr lang="nl-NL" sz="2500" dirty="0" err="1" smtClean="0"/>
              <a:t>bY</a:t>
            </a:r>
            <a:r>
              <a:rPr lang="nl-NL" sz="2500" dirty="0" smtClean="0"/>
              <a:t> (inkomensafhankelijke gedeelte) + Bo (gedeelte van de belasting die ze altijd betalen, ongeacht van het inkomen (komt niet mooi overeen met werkelijkheid, maar modelering!)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110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6100" y="1219201"/>
            <a:ext cx="8727902" cy="48221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hadden multiplier Co en multiplier van Io en nu ook </a:t>
            </a:r>
            <a:r>
              <a:rPr lang="nl-NL" sz="2500" dirty="0" err="1" smtClean="0"/>
              <a:t>Oo</a:t>
            </a:r>
            <a:endParaRPr lang="nl-NL" sz="2500" dirty="0" smtClean="0"/>
          </a:p>
          <a:p>
            <a:r>
              <a:rPr lang="nl-NL" sz="2500" dirty="0" smtClean="0"/>
              <a:t>Beide zelfde effect op Y (want Y = C + I, dus of C of I toenam direct toename Y)</a:t>
            </a:r>
          </a:p>
          <a:p>
            <a:r>
              <a:rPr lang="nl-NL" sz="2500" dirty="0" smtClean="0"/>
              <a:t>Nu krijgen we nog een multiplier, namelijk de multiplier van Bo.</a:t>
            </a:r>
          </a:p>
          <a:p>
            <a:r>
              <a:rPr lang="nl-NL" sz="2500" dirty="0" smtClean="0"/>
              <a:t>Deze is verschillend van de andere 2 multipliers.</a:t>
            </a:r>
          </a:p>
          <a:p>
            <a:r>
              <a:rPr lang="nl-NL" sz="2500" dirty="0" smtClean="0"/>
              <a:t>Namelijk Bo heeft invloed op</a:t>
            </a:r>
            <a:r>
              <a:rPr lang="nl-NL" sz="2500" dirty="0" smtClean="0">
                <a:sym typeface="Wingdings" panose="05000000000000000000" pitchFamily="2" charset="2"/>
              </a:rPr>
              <a:t> C want C = Y(Y-B) + </a:t>
            </a:r>
            <a:r>
              <a:rPr lang="nl-NL" sz="2500" dirty="0" err="1" smtClean="0">
                <a:sym typeface="Wingdings" panose="05000000000000000000" pitchFamily="2" charset="2"/>
              </a:rPr>
              <a:t>Co.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En C heeft dan pas invloed op Y.</a:t>
            </a:r>
          </a:p>
          <a:p>
            <a:r>
              <a:rPr lang="nl-NL" sz="2500" dirty="0" smtClean="0"/>
              <a:t>Wiskunde weergegeven op bladzijde 52.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6102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600" y="0"/>
            <a:ext cx="9172402" cy="1930400"/>
          </a:xfrm>
        </p:spPr>
        <p:txBody>
          <a:bodyPr/>
          <a:lstStyle/>
          <a:p>
            <a:r>
              <a:rPr lang="nl-NL" dirty="0" smtClean="0"/>
              <a:t>multiplier opgave 4.5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660400"/>
            <a:ext cx="8969202" cy="530476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zien in opgave 4.5 dat de multipliers zijn gegeven.</a:t>
            </a:r>
          </a:p>
          <a:p>
            <a:r>
              <a:rPr lang="nl-NL" sz="2500" dirty="0" smtClean="0"/>
              <a:t>Oude situatie was de multiplier 1/(1-c) met c=0,8 maakt multiplier van 5, maar we zien nu!</a:t>
            </a:r>
          </a:p>
          <a:p>
            <a:r>
              <a:rPr lang="nl-NL" sz="2500" dirty="0" smtClean="0"/>
              <a:t>Multiplier van autonome bestedingen, investeringen en overheidsbestedingen is 2.5</a:t>
            </a:r>
          </a:p>
          <a:p>
            <a:r>
              <a:rPr lang="nl-NL" sz="2500" dirty="0" smtClean="0"/>
              <a:t>Waarom? Belastinglek!</a:t>
            </a:r>
          </a:p>
          <a:p>
            <a:r>
              <a:rPr lang="nl-NL" sz="2500" dirty="0" smtClean="0"/>
              <a:t>Terwijl multiplier van belasting -2 is.</a:t>
            </a:r>
          </a:p>
          <a:p>
            <a:r>
              <a:rPr lang="nl-NL" sz="2500" dirty="0" smtClean="0"/>
              <a:t>Waarom negatief?</a:t>
            </a:r>
          </a:p>
          <a:p>
            <a:r>
              <a:rPr lang="nl-NL" sz="2500" dirty="0" smtClean="0"/>
              <a:t>Hoe hoger de belasting, hoe minder besteedbaar inkomen </a:t>
            </a:r>
            <a:r>
              <a:rPr lang="nl-NL" sz="2500" dirty="0" smtClean="0">
                <a:sym typeface="Wingdings" panose="05000000000000000000" pitchFamily="2" charset="2"/>
              </a:rPr>
              <a:t> hoe minder Y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Waarom is die kleiner dan de multiplier van autonome bestedingen/investeringen/overheidsbestedingen?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Figuur 4.2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232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kijken naar figuur 4.2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Zichtbaar, dat Co + Io en </a:t>
            </a:r>
            <a:r>
              <a:rPr lang="nl-NL" sz="2500" dirty="0" err="1" smtClean="0"/>
              <a:t>Oo</a:t>
            </a:r>
            <a:r>
              <a:rPr lang="nl-NL" sz="2500" dirty="0" smtClean="0"/>
              <a:t> direct invloed hebben op EV.</a:t>
            </a:r>
          </a:p>
          <a:p>
            <a:r>
              <a:rPr lang="nl-NL" sz="2500" dirty="0" smtClean="0"/>
              <a:t>Bo heeft invloed op B, heeft invloed op (Y-B) heeft invloed op C en dan pas op EV. </a:t>
            </a:r>
          </a:p>
          <a:p>
            <a:r>
              <a:rPr lang="nl-NL" sz="2500" dirty="0" smtClean="0"/>
              <a:t>Spraken van een extra spaarlek.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3637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3700" y="1333501"/>
            <a:ext cx="8880302" cy="4707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Multiplier van belasting  = -</a:t>
            </a:r>
            <a:r>
              <a:rPr lang="nl-NL" sz="2500" dirty="0" smtClean="0"/>
              <a:t>c/(</a:t>
            </a:r>
            <a:r>
              <a:rPr lang="nl-NL" sz="2500" dirty="0" smtClean="0"/>
              <a:t>1-c + </a:t>
            </a:r>
            <a:r>
              <a:rPr lang="nl-NL" sz="2500" dirty="0" err="1" smtClean="0"/>
              <a:t>cb</a:t>
            </a:r>
            <a:r>
              <a:rPr lang="nl-NL" sz="2500" dirty="0" smtClean="0"/>
              <a:t>)Bo</a:t>
            </a:r>
          </a:p>
          <a:p>
            <a:r>
              <a:rPr lang="nl-NL" sz="2500" dirty="0" smtClean="0"/>
              <a:t>In opgave 4.5 is dit.</a:t>
            </a:r>
          </a:p>
          <a:p>
            <a:r>
              <a:rPr lang="nl-NL" sz="2500" dirty="0" smtClean="0"/>
              <a:t>=-0.8/(1-0.8 + 0.8*0.25)Bo	</a:t>
            </a:r>
          </a:p>
          <a:p>
            <a:r>
              <a:rPr lang="nl-NL" sz="2500" dirty="0" smtClean="0"/>
              <a:t>= </a:t>
            </a:r>
            <a:r>
              <a:rPr lang="nl-NL" sz="2500" smtClean="0"/>
              <a:t>-</a:t>
            </a:r>
            <a:r>
              <a:rPr lang="nl-NL" sz="2500" smtClean="0"/>
              <a:t>0.8/(</a:t>
            </a:r>
            <a:r>
              <a:rPr lang="nl-NL" sz="2500" dirty="0" smtClean="0"/>
              <a:t>0.2 + 0.2)Bo</a:t>
            </a:r>
          </a:p>
          <a:p>
            <a:r>
              <a:rPr lang="nl-NL" sz="2500" dirty="0" smtClean="0"/>
              <a:t>= -0.8/0.4 = -2Bo</a:t>
            </a:r>
          </a:p>
          <a:p>
            <a:r>
              <a:rPr lang="nl-NL" sz="2500" dirty="0" smtClean="0"/>
              <a:t>Multiplier van bestedingen/overheidsbestedingen/investeringen.</a:t>
            </a:r>
          </a:p>
          <a:p>
            <a:r>
              <a:rPr lang="nl-NL" sz="2500" dirty="0" smtClean="0"/>
              <a:t>1/(1-c+cb)Co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</a:p>
          <a:p>
            <a:r>
              <a:rPr lang="nl-NL" sz="2500" dirty="0" smtClean="0"/>
              <a:t>1 / (1-0.8 + 0.2) </a:t>
            </a:r>
            <a:r>
              <a:rPr lang="nl-NL" sz="2500" dirty="0"/>
              <a:t>Co of </a:t>
            </a:r>
            <a:r>
              <a:rPr lang="nl-NL" sz="2500" dirty="0" err="1"/>
              <a:t>Oo</a:t>
            </a:r>
            <a:r>
              <a:rPr lang="nl-NL" sz="2500" dirty="0"/>
              <a:t> of Io</a:t>
            </a:r>
          </a:p>
          <a:p>
            <a:r>
              <a:rPr lang="nl-NL" sz="2500" dirty="0" smtClean="0"/>
              <a:t>1 / (0.2 + 0.2) = 1 / 0.4 = 2.5Co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7635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Lees de bijbehorende tekst, Maak opgave 4.3 en 4.4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Zorg dat je de bijbehorende tekst leest, ben je dan klaar, kan je 4.5 maken (dat wordt huiswerk).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475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181"/>
          <a:stretch/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1924"/>
          <a:stretch/>
        </p:blipFill>
        <p:spPr>
          <a:xfrm>
            <a:off x="0" y="0"/>
            <a:ext cx="12192000" cy="3962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2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4.5 maken, wordt anders huiswerk voor donderdag!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 We bespreken straks na tot hoever iedereen is gekomen.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6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/>
              <a:t>1</a:t>
            </a:r>
            <a:r>
              <a:rPr lang="nl-NL" sz="2500" dirty="0" smtClean="0"/>
              <a:t>: 4.1 t/m 4.5</a:t>
            </a:r>
          </a:p>
          <a:p>
            <a:r>
              <a:rPr lang="nl-NL" sz="2500" dirty="0" smtClean="0"/>
              <a:t>Les 2: 4.6 t/m 4.8</a:t>
            </a:r>
          </a:p>
          <a:p>
            <a:r>
              <a:rPr lang="nl-NL" sz="2500" dirty="0" smtClean="0"/>
              <a:t>Les 3: 4.9 t/m 4.12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456"/>
          <a:stretch/>
        </p:blipFill>
        <p:spPr>
          <a:xfrm>
            <a:off x="0" y="0"/>
            <a:ext cx="12192000" cy="596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507"/>
          <a:stretch/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7914"/>
          <a:stretch/>
        </p:blipFill>
        <p:spPr>
          <a:xfrm>
            <a:off x="0" y="0"/>
            <a:ext cx="12192000" cy="1727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178"/>
          <a:stretch/>
        </p:blipFill>
        <p:spPr>
          <a:xfrm>
            <a:off x="0" y="0"/>
            <a:ext cx="12192000" cy="2044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0585"/>
          <a:stretch/>
        </p:blipFill>
        <p:spPr>
          <a:xfrm>
            <a:off x="0" y="0"/>
            <a:ext cx="12192000" cy="24384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1496"/>
          <a:stretch/>
        </p:blipFill>
        <p:spPr>
          <a:xfrm>
            <a:off x="0" y="0"/>
            <a:ext cx="12192000" cy="36322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9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4.6 t/m 4.8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609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Zonder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1447801"/>
            <a:ext cx="8689802" cy="4593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Met overheid</a:t>
            </a:r>
          </a:p>
          <a:p>
            <a:r>
              <a:rPr lang="nl-NL" sz="2500" dirty="0" smtClean="0"/>
              <a:t>Y = C + I + O</a:t>
            </a:r>
          </a:p>
          <a:p>
            <a:r>
              <a:rPr lang="nl-NL" sz="2500" dirty="0" smtClean="0"/>
              <a:t>O = overheidsbestedingen.</a:t>
            </a:r>
          </a:p>
          <a:p>
            <a:r>
              <a:rPr lang="nl-NL" sz="2500" dirty="0" smtClean="0"/>
              <a:t>De overheid besteed ook geld dit zorgt ervoor dat dat effectieve vraag = productie = nationaal inkomen worden vergroot.</a:t>
            </a:r>
          </a:p>
          <a:p>
            <a:endParaRPr lang="nl-NL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238859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190500"/>
            <a:ext cx="8702502" cy="1739900"/>
          </a:xfrm>
        </p:spPr>
        <p:txBody>
          <a:bodyPr/>
          <a:lstStyle/>
          <a:p>
            <a:r>
              <a:rPr lang="nl-NL" dirty="0" smtClean="0"/>
              <a:t>Wat veranderd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1300" y="901701"/>
            <a:ext cx="9032702" cy="4533899"/>
          </a:xfrm>
        </p:spPr>
        <p:txBody>
          <a:bodyPr>
            <a:noAutofit/>
          </a:bodyPr>
          <a:lstStyle/>
          <a:p>
            <a:r>
              <a:rPr lang="nl-NL" sz="2500" dirty="0" smtClean="0"/>
              <a:t>Zie tabel 4.1</a:t>
            </a:r>
          </a:p>
          <a:p>
            <a:r>
              <a:rPr lang="nl-NL" sz="2500" dirty="0" smtClean="0"/>
              <a:t>Vergelijking 1 en 2 blijven gelijk.</a:t>
            </a:r>
          </a:p>
          <a:p>
            <a:r>
              <a:rPr lang="nl-NL" sz="2500" dirty="0" smtClean="0"/>
              <a:t>3 EV = C + I + O</a:t>
            </a:r>
          </a:p>
          <a:p>
            <a:r>
              <a:rPr lang="nl-NL" sz="2500" dirty="0" smtClean="0"/>
              <a:t>4 veranderd ook, namelijk we consumeren niet meer </a:t>
            </a:r>
            <a:r>
              <a:rPr lang="nl-NL" sz="2500" dirty="0" err="1" smtClean="0"/>
              <a:t>cY</a:t>
            </a:r>
            <a:r>
              <a:rPr lang="nl-NL" sz="2500" dirty="0" smtClean="0"/>
              <a:t>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Maar nu c(Y-B)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Y-B = het gedeelte van het nationaal inkomen wat we overhouden na belasting. (besteedbaar inkomen)</a:t>
            </a:r>
          </a:p>
          <a:p>
            <a:r>
              <a:rPr lang="nl-NL" sz="2500" dirty="0" smtClean="0"/>
              <a:t>B = </a:t>
            </a:r>
            <a:r>
              <a:rPr lang="nl-NL" sz="2500" dirty="0" err="1" smtClean="0"/>
              <a:t>bY</a:t>
            </a:r>
            <a:r>
              <a:rPr lang="nl-NL" sz="2500" dirty="0" smtClean="0"/>
              <a:t> (inkomensafhankelijke gedeelte) + Bo (gedeelte van de belasting die ze altijd betalen, ongeacht van het inkomen (komt niet mooi overeen met werkelijkheid, maar modelering!)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9968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6100" y="1219201"/>
            <a:ext cx="8727902" cy="48221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hadden multiplier Co en multiplier van Io en nu ook </a:t>
            </a:r>
            <a:r>
              <a:rPr lang="nl-NL" sz="2500" dirty="0" err="1" smtClean="0"/>
              <a:t>Oo</a:t>
            </a:r>
            <a:endParaRPr lang="nl-NL" sz="2500" dirty="0" smtClean="0"/>
          </a:p>
          <a:p>
            <a:r>
              <a:rPr lang="nl-NL" sz="2500" dirty="0" smtClean="0"/>
              <a:t>Beide zelfde effect op Y (want Y = C + I, dus of C of I toenam direct toename Y)</a:t>
            </a:r>
          </a:p>
          <a:p>
            <a:r>
              <a:rPr lang="nl-NL" sz="2500" dirty="0" smtClean="0"/>
              <a:t>Nu krijgen we nog een multiplier, namelijk de multiplier van Bo.</a:t>
            </a:r>
          </a:p>
          <a:p>
            <a:r>
              <a:rPr lang="nl-NL" sz="2500" dirty="0" smtClean="0"/>
              <a:t>Deze is verschillend van de andere 2 multipliers.</a:t>
            </a:r>
          </a:p>
          <a:p>
            <a:r>
              <a:rPr lang="nl-NL" sz="2500" dirty="0" smtClean="0"/>
              <a:t>Namelijk Bo heeft invloed op</a:t>
            </a:r>
            <a:r>
              <a:rPr lang="nl-NL" sz="2500" dirty="0" smtClean="0">
                <a:sym typeface="Wingdings" panose="05000000000000000000" pitchFamily="2" charset="2"/>
              </a:rPr>
              <a:t> C want C = Y(Y-B) + </a:t>
            </a:r>
            <a:r>
              <a:rPr lang="nl-NL" sz="2500" dirty="0" err="1" smtClean="0">
                <a:sym typeface="Wingdings" panose="05000000000000000000" pitchFamily="2" charset="2"/>
              </a:rPr>
              <a:t>Co.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En C heeft dan pas invloed op Y.</a:t>
            </a:r>
          </a:p>
          <a:p>
            <a:r>
              <a:rPr lang="nl-NL" sz="2500" dirty="0" smtClean="0"/>
              <a:t>Wiskunde weergegeven op bladzijde 52.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9390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600" y="0"/>
            <a:ext cx="9172402" cy="1930400"/>
          </a:xfrm>
        </p:spPr>
        <p:txBody>
          <a:bodyPr/>
          <a:lstStyle/>
          <a:p>
            <a:r>
              <a:rPr lang="nl-NL" dirty="0" smtClean="0"/>
              <a:t>multiplier opgave 4.5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660400"/>
            <a:ext cx="8969202" cy="530476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zien in opgave 4.5 dat de multipliers zijn gegeven.</a:t>
            </a:r>
          </a:p>
          <a:p>
            <a:r>
              <a:rPr lang="nl-NL" sz="2500" dirty="0" smtClean="0"/>
              <a:t>Oude situatie was de multiplier 1/(1-c) met c=0,8 maakt multiplier van 5, maar we zien nu!</a:t>
            </a:r>
          </a:p>
          <a:p>
            <a:r>
              <a:rPr lang="nl-NL" sz="2500" dirty="0" smtClean="0"/>
              <a:t>Multiplier van autonome bestedingen, investeringen en overheidsbestedingen is 2.5</a:t>
            </a:r>
          </a:p>
          <a:p>
            <a:r>
              <a:rPr lang="nl-NL" sz="2500" dirty="0" smtClean="0"/>
              <a:t>Waarom? Belastinglek!</a:t>
            </a:r>
          </a:p>
          <a:p>
            <a:r>
              <a:rPr lang="nl-NL" sz="2500" dirty="0" smtClean="0"/>
              <a:t>Terwijl multiplier van belasting -2 is.</a:t>
            </a:r>
          </a:p>
          <a:p>
            <a:r>
              <a:rPr lang="nl-NL" sz="2500" dirty="0" smtClean="0"/>
              <a:t>Waarom negatief?</a:t>
            </a:r>
          </a:p>
          <a:p>
            <a:r>
              <a:rPr lang="nl-NL" sz="2500" dirty="0" smtClean="0"/>
              <a:t>Hoe hoger de belasting, hoe minder besteedbaar inkomen </a:t>
            </a:r>
            <a:r>
              <a:rPr lang="nl-NL" sz="2500" dirty="0" smtClean="0">
                <a:sym typeface="Wingdings" panose="05000000000000000000" pitchFamily="2" charset="2"/>
              </a:rPr>
              <a:t> hoe minder Y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Waarom is die kleiner dan de multiplier van autonome bestedingen/investeringen/overheidsbestedingen?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Figuur 4.2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7520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kijken naar figuur 4.2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Zichtbaar, dat Co + Io en </a:t>
            </a:r>
            <a:r>
              <a:rPr lang="nl-NL" sz="2500" dirty="0" err="1" smtClean="0"/>
              <a:t>Oo</a:t>
            </a:r>
            <a:r>
              <a:rPr lang="nl-NL" sz="2500" dirty="0" smtClean="0"/>
              <a:t> direct invloed hebben op EV.</a:t>
            </a:r>
          </a:p>
          <a:p>
            <a:r>
              <a:rPr lang="nl-NL" sz="2500" dirty="0" smtClean="0"/>
              <a:t>Bo heeft invloed op B, heeft invloed op (Y-B) heeft invloed op C en dan pas op EV. </a:t>
            </a:r>
          </a:p>
          <a:p>
            <a:r>
              <a:rPr lang="nl-NL" sz="2500" dirty="0" smtClean="0"/>
              <a:t>Spraken van een extra spaarlek.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9925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3700" y="1333501"/>
            <a:ext cx="8880302" cy="4707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Multiplier van belasting  = -c(1-c + </a:t>
            </a:r>
            <a:r>
              <a:rPr lang="nl-NL" sz="2500" dirty="0" err="1" smtClean="0"/>
              <a:t>cb</a:t>
            </a:r>
            <a:r>
              <a:rPr lang="nl-NL" sz="2500" dirty="0" smtClean="0"/>
              <a:t>)Bo</a:t>
            </a:r>
          </a:p>
          <a:p>
            <a:r>
              <a:rPr lang="nl-NL" sz="2500" dirty="0" smtClean="0"/>
              <a:t>In opgave 4.5 is dit.</a:t>
            </a:r>
          </a:p>
          <a:p>
            <a:r>
              <a:rPr lang="nl-NL" sz="2500" dirty="0" smtClean="0"/>
              <a:t>=-0.8/(1-0.8 + 0.8*0.25)Bo	</a:t>
            </a:r>
          </a:p>
          <a:p>
            <a:r>
              <a:rPr lang="nl-NL" sz="2500" dirty="0" smtClean="0"/>
              <a:t>= -0.8(0.2 + 0.2)Bo</a:t>
            </a:r>
          </a:p>
          <a:p>
            <a:r>
              <a:rPr lang="nl-NL" sz="2500" dirty="0" smtClean="0"/>
              <a:t>= -0.8/0.4 = -2Bo</a:t>
            </a:r>
          </a:p>
          <a:p>
            <a:r>
              <a:rPr lang="nl-NL" sz="2500" dirty="0" smtClean="0"/>
              <a:t>Multiplier van bestedingen/overheidsbestedingen/investeringen.</a:t>
            </a:r>
          </a:p>
          <a:p>
            <a:r>
              <a:rPr lang="nl-NL" sz="2500" dirty="0" smtClean="0"/>
              <a:t>1/(1-c+cb)Co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</a:p>
          <a:p>
            <a:r>
              <a:rPr lang="nl-NL" sz="2500" dirty="0" smtClean="0"/>
              <a:t>1 / (1-0.8 + 0.2) </a:t>
            </a:r>
            <a:r>
              <a:rPr lang="nl-NL" sz="2500" dirty="0"/>
              <a:t>Co of </a:t>
            </a:r>
            <a:r>
              <a:rPr lang="nl-NL" sz="2500" dirty="0" err="1"/>
              <a:t>Oo</a:t>
            </a:r>
            <a:r>
              <a:rPr lang="nl-NL" sz="2500" dirty="0"/>
              <a:t> of Io</a:t>
            </a:r>
          </a:p>
          <a:p>
            <a:r>
              <a:rPr lang="nl-NL" sz="2500" dirty="0" smtClean="0"/>
              <a:t>1 / (0.2 + 0.2) = 1 / 0.4 = 2.5Co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2648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Lees 4.1.2 model met spaarfunctie (53) tot en met inverdieneffect (</a:t>
            </a:r>
            <a:r>
              <a:rPr lang="nl-NL" dirty="0" err="1" smtClean="0"/>
              <a:t>blz</a:t>
            </a:r>
            <a:r>
              <a:rPr lang="nl-NL" dirty="0" smtClean="0"/>
              <a:t> 56)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Je mag starten met opgave 4.6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483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Model met spaarfunctie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8800" y="1460501"/>
            <a:ext cx="8715202" cy="45808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= C + I + O (hoe komt het nationaal inkomen tot stand)</a:t>
            </a:r>
          </a:p>
          <a:p>
            <a:r>
              <a:rPr lang="nl-NL" sz="2500" dirty="0" smtClean="0"/>
              <a:t>Y = C + S + B (wat kan je met het nationaal inkomen doen)</a:t>
            </a:r>
          </a:p>
          <a:p>
            <a:r>
              <a:rPr lang="nl-NL" sz="2500" dirty="0" smtClean="0"/>
              <a:t>C + I + O = C + S + B</a:t>
            </a:r>
          </a:p>
          <a:p>
            <a:r>
              <a:rPr lang="nl-NL" sz="2500" dirty="0" smtClean="0"/>
              <a:t>I + O = S + B</a:t>
            </a:r>
          </a:p>
          <a:p>
            <a:r>
              <a:rPr lang="nl-NL" sz="2500" dirty="0" smtClean="0"/>
              <a:t>(S-I) + (B - O) = 0		evenwichtsvoorwaarde.</a:t>
            </a:r>
          </a:p>
          <a:p>
            <a:r>
              <a:rPr lang="nl-NL" sz="2500" dirty="0" smtClean="0"/>
              <a:t>Noemen we ook wel het nationaal spaarsaldo </a:t>
            </a:r>
          </a:p>
          <a:p>
            <a:r>
              <a:rPr lang="nl-NL" sz="2500" dirty="0" smtClean="0"/>
              <a:t>Is nu zonder buitenland altijd 0. </a:t>
            </a:r>
            <a:endParaRPr lang="nl-NL" sz="2500" dirty="0"/>
          </a:p>
          <a:p>
            <a:r>
              <a:rPr lang="nl-NL" sz="2500" dirty="0" smtClean="0"/>
              <a:t>Als S- I &gt; 0, dus particulier spaaroverschot dan is B – O &lt; 0, dus overheidstekort.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722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Y  = BE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Om de werkloosheid zo laag mogelijk te maken (en bij de knelpunt factor arbeid zelfs gelijk te stellen aan 0).</a:t>
            </a:r>
          </a:p>
          <a:p>
            <a:r>
              <a:rPr lang="nl-NL" sz="2500" dirty="0" smtClean="0"/>
              <a:t>Willen we dat de productiecapaciteit volledig benut wordt.</a:t>
            </a:r>
          </a:p>
          <a:p>
            <a:r>
              <a:rPr lang="nl-NL" sz="2500" dirty="0" smtClean="0"/>
              <a:t>Wanneer Y = maximale productie spreken we van een bestedingsevenwicht.</a:t>
            </a:r>
          </a:p>
          <a:p>
            <a:r>
              <a:rPr lang="nl-NL" sz="2500" dirty="0" smtClean="0"/>
              <a:t>In dit geval wordt er net zoveel besteed (Y) als dat er maximaal geproduceerd kan worden.</a:t>
            </a:r>
          </a:p>
          <a:p>
            <a:r>
              <a:rPr lang="nl-NL" sz="2500" dirty="0" smtClean="0"/>
              <a:t>Dit kunnen we berekenen door Y = Y*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889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700" y="-101599"/>
            <a:ext cx="9007302" cy="1930400"/>
          </a:xfrm>
        </p:spPr>
        <p:txBody>
          <a:bodyPr/>
          <a:lstStyle/>
          <a:p>
            <a:r>
              <a:rPr lang="nl-NL" dirty="0" smtClean="0"/>
              <a:t>Samen kijken naar spaarmodel met overheid.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6700" y="1181100"/>
            <a:ext cx="11214100" cy="5524500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S + B = I + O = evenwichtsvoorwaarde.</a:t>
            </a:r>
          </a:p>
          <a:p>
            <a:r>
              <a:rPr lang="nl-NL" sz="2500" dirty="0" smtClean="0"/>
              <a:t>(2) en (3) en (5) kunnen we uit vorige model halen;</a:t>
            </a:r>
          </a:p>
          <a:p>
            <a:r>
              <a:rPr lang="nl-NL" sz="2500" dirty="0" smtClean="0"/>
              <a:t>C = 0.8(Y-B) + 7 dat maakt dan S = 0.2(Y-B) -7 (altijd precies omgekeerd)</a:t>
            </a:r>
          </a:p>
          <a:p>
            <a:r>
              <a:rPr lang="nl-NL" sz="2500" dirty="0" smtClean="0"/>
              <a:t>We zien Y = 150 als we dit oplossen.</a:t>
            </a:r>
          </a:p>
          <a:p>
            <a:r>
              <a:rPr lang="nl-NL" sz="2500" dirty="0"/>
              <a:t>S + B = I + O = evenwichtsvoorwaarde.</a:t>
            </a:r>
          </a:p>
          <a:p>
            <a:r>
              <a:rPr lang="nl-NL" sz="2500" dirty="0" smtClean="0"/>
              <a:t>0.2(Y-B)-7 + B = I + O</a:t>
            </a:r>
          </a:p>
          <a:p>
            <a:r>
              <a:rPr lang="nl-NL" sz="2500" dirty="0" smtClean="0"/>
              <a:t>0.2(Y-(0.25Y+5)) – 7 + 0.25Y + 5 = 12 + 45</a:t>
            </a:r>
          </a:p>
          <a:p>
            <a:r>
              <a:rPr lang="nl-NL" sz="2500" dirty="0" smtClean="0"/>
              <a:t>O.2(Y-025Y-5)- 7 + 0.25Y + 5 = 12 + 45</a:t>
            </a:r>
          </a:p>
          <a:p>
            <a:r>
              <a:rPr lang="nl-NL" sz="2500" dirty="0" smtClean="0"/>
              <a:t>0.2Y – 0.05Y - 1 – 7 + 0.25Y + 5 = 57</a:t>
            </a:r>
          </a:p>
          <a:p>
            <a:r>
              <a:rPr lang="nl-NL" sz="2500" dirty="0" smtClean="0"/>
              <a:t>0.4Y = 60</a:t>
            </a:r>
          </a:p>
          <a:p>
            <a:r>
              <a:rPr lang="nl-NL" sz="2500" dirty="0" smtClean="0"/>
              <a:t>Y = 150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60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88900"/>
            <a:ext cx="8931102" cy="1841500"/>
          </a:xfrm>
        </p:spPr>
        <p:txBody>
          <a:bodyPr/>
          <a:lstStyle/>
          <a:p>
            <a:r>
              <a:rPr lang="nl-NL" dirty="0" smtClean="0"/>
              <a:t>Sector overheid en particulieren sector.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723900"/>
            <a:ext cx="10147300" cy="5317463"/>
          </a:xfrm>
        </p:spPr>
        <p:txBody>
          <a:bodyPr>
            <a:noAutofit/>
          </a:bodyPr>
          <a:lstStyle/>
          <a:p>
            <a:r>
              <a:rPr lang="nl-NL" sz="2500" dirty="0" smtClean="0"/>
              <a:t>Als we kijken naar de overheid, Wat zien we?</a:t>
            </a:r>
          </a:p>
          <a:p>
            <a:r>
              <a:rPr lang="nl-NL" sz="2500" dirty="0" smtClean="0"/>
              <a:t>De overheid krijgt bij een Y van 150 in totaal 42,5 belasting binnen</a:t>
            </a:r>
          </a:p>
          <a:p>
            <a:r>
              <a:rPr lang="nl-NL" sz="2500" dirty="0" smtClean="0"/>
              <a:t>Terwijl het 45 uitgeeft (zie model)</a:t>
            </a:r>
          </a:p>
          <a:p>
            <a:r>
              <a:rPr lang="nl-NL" sz="2500" dirty="0" smtClean="0"/>
              <a:t>De overheid heeft een tekort van 2,5 (een vraagoverschot van 2,5)</a:t>
            </a:r>
          </a:p>
          <a:p>
            <a:r>
              <a:rPr lang="nl-NL" sz="2500" dirty="0" smtClean="0"/>
              <a:t>Als we kijken naar de gezinnen wat zien we?</a:t>
            </a:r>
          </a:p>
          <a:p>
            <a:r>
              <a:rPr lang="nl-NL" sz="2500" dirty="0" smtClean="0"/>
              <a:t>Gezinnen sparen bij een Y van 150 in totaal 14,5</a:t>
            </a:r>
          </a:p>
          <a:p>
            <a:r>
              <a:rPr lang="nl-NL" sz="2500" dirty="0" smtClean="0"/>
              <a:t>Gezinnen investeren maar 12 (zie model)</a:t>
            </a:r>
          </a:p>
          <a:p>
            <a:r>
              <a:rPr lang="nl-NL" sz="2500" dirty="0" smtClean="0"/>
              <a:t>Gezinnen houden 2,5 over (een vraagtekort van 2,5)</a:t>
            </a:r>
          </a:p>
          <a:p>
            <a:r>
              <a:rPr lang="nl-NL" sz="2500" dirty="0" smtClean="0"/>
              <a:t>De 2,5 tekort van de overheid wordt dus door de gezinnen gefinancierd)</a:t>
            </a:r>
          </a:p>
          <a:p>
            <a:r>
              <a:rPr lang="nl-NL" sz="2500" dirty="0" smtClean="0"/>
              <a:t>In de formule -2.5 (I-S) + 2.5 (O-B) = 0, de vergelijking klopt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2134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taak van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2834" y="1270000"/>
            <a:ext cx="8596668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Als er sprake is van conjuncturele werkloosheid</a:t>
            </a:r>
          </a:p>
          <a:p>
            <a:r>
              <a:rPr lang="nl-NL" sz="2500" dirty="0" smtClean="0"/>
              <a:t>Is EV te laag cq is Y te laag.</a:t>
            </a:r>
          </a:p>
          <a:p>
            <a:r>
              <a:rPr lang="nl-NL" sz="2500" dirty="0" smtClean="0"/>
              <a:t>Hoe lost de overheid dit op? </a:t>
            </a:r>
            <a:endParaRPr lang="nl-NL" sz="2500" dirty="0"/>
          </a:p>
          <a:p>
            <a:r>
              <a:rPr lang="nl-NL" sz="2500" dirty="0" smtClean="0"/>
              <a:t>Overheidsuitgaven vergroten </a:t>
            </a:r>
            <a:r>
              <a:rPr lang="nl-NL" sz="2500" dirty="0" smtClean="0">
                <a:sym typeface="Wingdings" panose="05000000000000000000" pitchFamily="2" charset="2"/>
              </a:rPr>
              <a:t> overheidstekort ontstaat/loopt op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Is er hoog conjunctuur, mogelijk zelfs bestedingsinflatie.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EV is te hoog, cq Y is te hoog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 lost de overheid dit op?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Overheidsuitgaven verkleinen  overheidsoverschot ontstaat/loopt op.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1473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900" y="0"/>
            <a:ext cx="9185102" cy="1930400"/>
          </a:xfrm>
        </p:spPr>
        <p:txBody>
          <a:bodyPr/>
          <a:lstStyle/>
          <a:p>
            <a:r>
              <a:rPr lang="nl-NL" dirty="0" smtClean="0"/>
              <a:t>Het inverdieneffect en uitverdieneffect (pagina 56)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4000" y="1244600"/>
            <a:ext cx="9398000" cy="551179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Inverdieneffect = een gedeelte van de overheidsuitgaven verdienen ze terug.</a:t>
            </a:r>
          </a:p>
          <a:p>
            <a:r>
              <a:rPr lang="nl-NL" sz="2500" dirty="0" smtClean="0"/>
              <a:t>Overheidsuitgaven stijgen of belastingen dalen, zorgt voor grote effectieve vraag, grote productie, groter nationaal inkomen, wat weer leidt tot meer belastinginkomsten.</a:t>
            </a:r>
          </a:p>
          <a:p>
            <a:r>
              <a:rPr lang="nl-NL" sz="2500" dirty="0" smtClean="0"/>
              <a:t>Uitverdieneffect = gedeelte van de overheidsbezuiniging leidt tot minder overheidsinkomsten. </a:t>
            </a:r>
          </a:p>
          <a:p>
            <a:r>
              <a:rPr lang="nl-NL" sz="2500" dirty="0" smtClean="0"/>
              <a:t>Overheidsuitgaven dalen of belasting stijgen, zorgt voor lagere effectieve vraag, lagere productie, lager nationaal inkomen wat weer leidt tot minder belastinginkomsten.</a:t>
            </a:r>
          </a:p>
          <a:p>
            <a:r>
              <a:rPr lang="nl-NL" sz="2500" dirty="0" smtClean="0"/>
              <a:t>Het effect berekenen. Bereken in de oude situatie de Y de B de O.</a:t>
            </a:r>
          </a:p>
          <a:p>
            <a:r>
              <a:rPr lang="nl-NL" sz="2500" dirty="0" smtClean="0"/>
              <a:t>Ingreep * multiplier creëert stijging of daling van Y. bereken vervolgens opnieuw de B en de O, de verandering hiervan is het inverdien of uitverdieneffect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0335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4.6 t/m 4.8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je kan starten met de belastingfunctie lezen.</a:t>
            </a:r>
          </a:p>
          <a:p>
            <a:r>
              <a:rPr lang="nl-NL" sz="2500" dirty="0" smtClean="0"/>
              <a:t>Tips:</a:t>
            </a:r>
          </a:p>
          <a:p>
            <a:r>
              <a:rPr lang="nl-NL" sz="2500" dirty="0" smtClean="0"/>
              <a:t>Berekenen in de oude situatie de O en de B</a:t>
            </a:r>
          </a:p>
          <a:p>
            <a:r>
              <a:rPr lang="nl-NL" sz="2500" dirty="0" smtClean="0"/>
              <a:t>Overheidsingreep * multiplier = verandering Y</a:t>
            </a:r>
          </a:p>
          <a:p>
            <a:r>
              <a:rPr lang="nl-NL" sz="2500" dirty="0" smtClean="0"/>
              <a:t>Bij de nieuwe Y, vergelijk O en B met oude Y.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80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25"/>
            <a:ext cx="12192000" cy="359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32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067"/>
          <a:stretch/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71"/>
          <a:stretch/>
        </p:blipFill>
        <p:spPr>
          <a:xfrm>
            <a:off x="0" y="0"/>
            <a:ext cx="12192000" cy="2159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0293"/>
          <a:stretch/>
        </p:blipFill>
        <p:spPr>
          <a:xfrm>
            <a:off x="0" y="0"/>
            <a:ext cx="12192000" cy="3111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453"/>
          <a:stretch/>
        </p:blipFill>
        <p:spPr>
          <a:xfrm>
            <a:off x="0" y="0"/>
            <a:ext cx="12192000" cy="3937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13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kijken naar de belastingfunctie.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4.9 t/m 4.12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01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Lees 4.1.4 de belastingfunctie.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Je mag starten met opgave 4.9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4899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Zonder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1447801"/>
            <a:ext cx="8689802" cy="4593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Met overheid</a:t>
            </a:r>
          </a:p>
          <a:p>
            <a:r>
              <a:rPr lang="nl-NL" sz="2500" dirty="0" smtClean="0"/>
              <a:t>Y = C + I + O</a:t>
            </a:r>
          </a:p>
          <a:p>
            <a:r>
              <a:rPr lang="nl-NL" sz="2500" dirty="0" smtClean="0"/>
              <a:t>O = overheidsbestedingen.</a:t>
            </a:r>
          </a:p>
          <a:p>
            <a:r>
              <a:rPr lang="nl-NL" sz="2500" dirty="0" smtClean="0"/>
              <a:t>De overheid besteed ook geld dit zorgt ervoor dat dat effectieve vraag = productie = nationaal inkomen worden vergroot.</a:t>
            </a:r>
          </a:p>
          <a:p>
            <a:endParaRPr lang="nl-NL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325888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samengevat, de conclusies van </a:t>
            </a:r>
            <a:r>
              <a:rPr lang="nl-NL" dirty="0" err="1" smtClean="0"/>
              <a:t>keynes</a:t>
            </a:r>
            <a:r>
              <a:rPr lang="nl-NL" dirty="0" smtClean="0"/>
              <a:t> (staat ook pagina 41).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1552075"/>
            <a:ext cx="9117591" cy="4489288"/>
          </a:xfrm>
        </p:spPr>
        <p:txBody>
          <a:bodyPr>
            <a:noAutofit/>
          </a:bodyPr>
          <a:lstStyle/>
          <a:p>
            <a:r>
              <a:rPr lang="nl-NL" sz="2500" dirty="0" smtClean="0"/>
              <a:t>2 soorten evenwichten</a:t>
            </a:r>
          </a:p>
          <a:p>
            <a:r>
              <a:rPr lang="nl-NL" sz="2500" dirty="0" smtClean="0"/>
              <a:t>Inkomensevenwicht (Y = EV=W)</a:t>
            </a:r>
          </a:p>
          <a:p>
            <a:r>
              <a:rPr lang="nl-NL" sz="2500" dirty="0" smtClean="0"/>
              <a:t>Bestedingsevenwicht (Y* = Y)</a:t>
            </a:r>
          </a:p>
          <a:p>
            <a:r>
              <a:rPr lang="nl-NL" sz="2500" dirty="0" smtClean="0"/>
              <a:t>Een inkomensevenwicht ontstaat vanzelf, wanneer het er niet is past de productie zich aan (bij voorraadinenting meer productie, bij voorraadcreatie minder productie).</a:t>
            </a:r>
          </a:p>
          <a:p>
            <a:r>
              <a:rPr lang="nl-NL" sz="2500" dirty="0" smtClean="0"/>
              <a:t>Bestedingsevenwicht lost zichzelf niet op, ontstaat niet vanzelf. Moeten impulsen voor gecreëerd worden of via de autonome consumptie of via de autonome bestedingen.</a:t>
            </a:r>
          </a:p>
          <a:p>
            <a:r>
              <a:rPr lang="nl-NL" sz="2500" dirty="0" smtClean="0"/>
              <a:t>Hierbij moet rekening gehouden worden met de multiplier, een extra investering van 10 leidt vaak tot een inkomensstijging van meer dan 10.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8798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190500"/>
            <a:ext cx="8702502" cy="1739900"/>
          </a:xfrm>
        </p:spPr>
        <p:txBody>
          <a:bodyPr/>
          <a:lstStyle/>
          <a:p>
            <a:r>
              <a:rPr lang="nl-NL" dirty="0" smtClean="0"/>
              <a:t>Wat veranderd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1300" y="901701"/>
            <a:ext cx="9032702" cy="4533899"/>
          </a:xfrm>
        </p:spPr>
        <p:txBody>
          <a:bodyPr>
            <a:noAutofit/>
          </a:bodyPr>
          <a:lstStyle/>
          <a:p>
            <a:r>
              <a:rPr lang="nl-NL" sz="2500" dirty="0" smtClean="0"/>
              <a:t>Zie tabel 4.1</a:t>
            </a:r>
          </a:p>
          <a:p>
            <a:r>
              <a:rPr lang="nl-NL" sz="2500" dirty="0" smtClean="0"/>
              <a:t>Vergelijking 1 en 2 blijven gelijk.</a:t>
            </a:r>
          </a:p>
          <a:p>
            <a:r>
              <a:rPr lang="nl-NL" sz="2500" dirty="0" smtClean="0"/>
              <a:t>3 EV = C + I + O</a:t>
            </a:r>
          </a:p>
          <a:p>
            <a:r>
              <a:rPr lang="nl-NL" sz="2500" dirty="0" smtClean="0"/>
              <a:t>4 veranderd ook, namelijk we consumeren niet meer </a:t>
            </a:r>
            <a:r>
              <a:rPr lang="nl-NL" sz="2500" dirty="0" err="1" smtClean="0"/>
              <a:t>cY</a:t>
            </a:r>
            <a:r>
              <a:rPr lang="nl-NL" sz="2500" dirty="0" smtClean="0"/>
              <a:t>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Maar nu c(Y-B) + </a:t>
            </a:r>
            <a:r>
              <a:rPr lang="nl-NL" sz="2500" dirty="0" err="1" smtClean="0"/>
              <a:t>Co.</a:t>
            </a:r>
            <a:endParaRPr lang="nl-NL" sz="2500" dirty="0" smtClean="0"/>
          </a:p>
          <a:p>
            <a:r>
              <a:rPr lang="nl-NL" sz="2500" dirty="0" smtClean="0"/>
              <a:t>Y-B = het gedeelte van het nationaal inkomen wat we overhouden na belasting. (besteedbaar inkomen)</a:t>
            </a:r>
          </a:p>
          <a:p>
            <a:r>
              <a:rPr lang="nl-NL" sz="2500" dirty="0" smtClean="0"/>
              <a:t>B = </a:t>
            </a:r>
            <a:r>
              <a:rPr lang="nl-NL" sz="2500" dirty="0" err="1" smtClean="0"/>
              <a:t>bY</a:t>
            </a:r>
            <a:r>
              <a:rPr lang="nl-NL" sz="2500" dirty="0" smtClean="0"/>
              <a:t> (inkomensafhankelijke gedeelte) + Bo (gedeelte van de belasting die ze altijd betalen, ongeacht van het inkomen (komt niet mooi overeen met werkelijkheid, maar modelering!)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8166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6100" y="1219201"/>
            <a:ext cx="8727902" cy="48221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hadden multiplier Co en multiplier van Io en nu ook </a:t>
            </a:r>
            <a:r>
              <a:rPr lang="nl-NL" sz="2500" dirty="0" err="1" smtClean="0"/>
              <a:t>Oo</a:t>
            </a:r>
            <a:endParaRPr lang="nl-NL" sz="2500" dirty="0" smtClean="0"/>
          </a:p>
          <a:p>
            <a:r>
              <a:rPr lang="nl-NL" sz="2500" dirty="0" smtClean="0"/>
              <a:t>Beide zelfde effect op Y (want Y = C + I, dus of C of I toenam direct toename Y)</a:t>
            </a:r>
          </a:p>
          <a:p>
            <a:r>
              <a:rPr lang="nl-NL" sz="2500" dirty="0" smtClean="0"/>
              <a:t>Nu krijgen we nog een multiplier, namelijk de multiplier van Bo.</a:t>
            </a:r>
          </a:p>
          <a:p>
            <a:r>
              <a:rPr lang="nl-NL" sz="2500" dirty="0" smtClean="0"/>
              <a:t>Deze is verschillend van de andere 2 multipliers.</a:t>
            </a:r>
          </a:p>
          <a:p>
            <a:r>
              <a:rPr lang="nl-NL" sz="2500" dirty="0" smtClean="0"/>
              <a:t>Namelijk Bo heeft invloed op</a:t>
            </a:r>
            <a:r>
              <a:rPr lang="nl-NL" sz="2500" dirty="0" smtClean="0">
                <a:sym typeface="Wingdings" panose="05000000000000000000" pitchFamily="2" charset="2"/>
              </a:rPr>
              <a:t> C want C = Y(Y-B) + </a:t>
            </a:r>
            <a:r>
              <a:rPr lang="nl-NL" sz="2500" dirty="0" err="1" smtClean="0">
                <a:sym typeface="Wingdings" panose="05000000000000000000" pitchFamily="2" charset="2"/>
              </a:rPr>
              <a:t>Co.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En C heeft dan pas invloed op Y.</a:t>
            </a:r>
          </a:p>
          <a:p>
            <a:r>
              <a:rPr lang="nl-NL" sz="2500" dirty="0" smtClean="0"/>
              <a:t>Wiskunde weergegeven op bladzijde 52.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550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600" y="0"/>
            <a:ext cx="9172402" cy="1930400"/>
          </a:xfrm>
        </p:spPr>
        <p:txBody>
          <a:bodyPr/>
          <a:lstStyle/>
          <a:p>
            <a:r>
              <a:rPr lang="nl-NL" dirty="0" smtClean="0"/>
              <a:t>multiplier opgave 4.5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660400"/>
            <a:ext cx="8969202" cy="530476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zien in opgave 4.5 dat de multipliers zijn gegeven.</a:t>
            </a:r>
          </a:p>
          <a:p>
            <a:r>
              <a:rPr lang="nl-NL" sz="2500" dirty="0" smtClean="0"/>
              <a:t>Oude situatie was de multiplier 1/(1-c) met c=0,8 maakt multiplier van 5, maar we zien nu!</a:t>
            </a:r>
          </a:p>
          <a:p>
            <a:r>
              <a:rPr lang="nl-NL" sz="2500" dirty="0" smtClean="0"/>
              <a:t>Multiplier van autonome bestedingen, investeringen en overheidsbestedingen is 2.5</a:t>
            </a:r>
          </a:p>
          <a:p>
            <a:r>
              <a:rPr lang="nl-NL" sz="2500" dirty="0" smtClean="0"/>
              <a:t>Waarom? Belastinglek!</a:t>
            </a:r>
          </a:p>
          <a:p>
            <a:r>
              <a:rPr lang="nl-NL" sz="2500" dirty="0" smtClean="0"/>
              <a:t>Terwijl multiplier van belasting -2 is.</a:t>
            </a:r>
          </a:p>
          <a:p>
            <a:r>
              <a:rPr lang="nl-NL" sz="2500" dirty="0" smtClean="0"/>
              <a:t>Waarom negatief?</a:t>
            </a:r>
          </a:p>
          <a:p>
            <a:r>
              <a:rPr lang="nl-NL" sz="2500" dirty="0" smtClean="0"/>
              <a:t>Hoe hoger de belasting, hoe minder besteedbaar inkomen </a:t>
            </a:r>
            <a:r>
              <a:rPr lang="nl-NL" sz="2500" dirty="0" smtClean="0">
                <a:sym typeface="Wingdings" panose="05000000000000000000" pitchFamily="2" charset="2"/>
              </a:rPr>
              <a:t> hoe minder Y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Waarom is die kleiner dan de multiplier van autonome bestedingen/investeringen/overheidsbestedingen?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Figuur 4.2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426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kijken naar figuur 4.2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Zichtbaar, dat Co + Io en </a:t>
            </a:r>
            <a:r>
              <a:rPr lang="nl-NL" sz="2500" dirty="0" err="1" smtClean="0"/>
              <a:t>Oo</a:t>
            </a:r>
            <a:r>
              <a:rPr lang="nl-NL" sz="2500" dirty="0" smtClean="0"/>
              <a:t> direct invloed hebben op EV.</a:t>
            </a:r>
          </a:p>
          <a:p>
            <a:r>
              <a:rPr lang="nl-NL" sz="2500" dirty="0" smtClean="0"/>
              <a:t>Bo heeft invloed op B, heeft invloed op (Y-B) heeft invloed op C en dan pas op EV. </a:t>
            </a:r>
          </a:p>
          <a:p>
            <a:r>
              <a:rPr lang="nl-NL" sz="2500" dirty="0" smtClean="0"/>
              <a:t>Spraken van een extra spaarlek.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130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Multiplier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3700" y="1333501"/>
            <a:ext cx="8880302" cy="4707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Multiplier van belasting  = -c(1-c + </a:t>
            </a:r>
            <a:r>
              <a:rPr lang="nl-NL" sz="2500" dirty="0" err="1" smtClean="0"/>
              <a:t>cb</a:t>
            </a:r>
            <a:r>
              <a:rPr lang="nl-NL" sz="2500" dirty="0" smtClean="0"/>
              <a:t>)Bo</a:t>
            </a:r>
          </a:p>
          <a:p>
            <a:r>
              <a:rPr lang="nl-NL" sz="2500" dirty="0" smtClean="0"/>
              <a:t>In opgave 4.5 is dit.</a:t>
            </a:r>
          </a:p>
          <a:p>
            <a:r>
              <a:rPr lang="nl-NL" sz="2500" dirty="0" smtClean="0"/>
              <a:t>=-0.8/(1-0.8 + 0.8*0.25)Bo	</a:t>
            </a:r>
          </a:p>
          <a:p>
            <a:r>
              <a:rPr lang="nl-NL" sz="2500" dirty="0" smtClean="0"/>
              <a:t>= -0.8(0.2 + 0.2)Bo</a:t>
            </a:r>
          </a:p>
          <a:p>
            <a:r>
              <a:rPr lang="nl-NL" sz="2500" dirty="0" smtClean="0"/>
              <a:t>= -0.8/0.4 = -2Bo</a:t>
            </a:r>
          </a:p>
          <a:p>
            <a:r>
              <a:rPr lang="nl-NL" sz="2500" dirty="0" smtClean="0"/>
              <a:t>Multiplier van bestedingen/overheidsbestedingen/investeringen.</a:t>
            </a:r>
          </a:p>
          <a:p>
            <a:r>
              <a:rPr lang="nl-NL" sz="2500" dirty="0" smtClean="0"/>
              <a:t>1/(1-c+cb)Co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</a:p>
          <a:p>
            <a:r>
              <a:rPr lang="nl-NL" sz="2500" dirty="0" smtClean="0"/>
              <a:t>1 / (1-0.8 + 0.2) </a:t>
            </a:r>
            <a:r>
              <a:rPr lang="nl-NL" sz="2500" dirty="0"/>
              <a:t>Co of </a:t>
            </a:r>
            <a:r>
              <a:rPr lang="nl-NL" sz="2500" dirty="0" err="1"/>
              <a:t>Oo</a:t>
            </a:r>
            <a:r>
              <a:rPr lang="nl-NL" sz="2500" dirty="0"/>
              <a:t> of Io</a:t>
            </a:r>
          </a:p>
          <a:p>
            <a:r>
              <a:rPr lang="nl-NL" sz="2500" dirty="0" smtClean="0"/>
              <a:t>1 / (0.2 + 0.2) = 1 / 0.4 = 2.5Co of </a:t>
            </a:r>
            <a:r>
              <a:rPr lang="nl-NL" sz="2500" dirty="0" err="1" smtClean="0"/>
              <a:t>Oo</a:t>
            </a:r>
            <a:r>
              <a:rPr lang="nl-NL" sz="2500" dirty="0" smtClean="0"/>
              <a:t> of Io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962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Model met spaarfunctie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8800" y="1460501"/>
            <a:ext cx="8715202" cy="45808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= C + I + O (hoe komt het nationaal inkomen tot stand)</a:t>
            </a:r>
          </a:p>
          <a:p>
            <a:r>
              <a:rPr lang="nl-NL" sz="2500" dirty="0" smtClean="0"/>
              <a:t>Y = C + S + B (wat kan je met het nationaal inkomen doen)</a:t>
            </a:r>
          </a:p>
          <a:p>
            <a:r>
              <a:rPr lang="nl-NL" sz="2500" dirty="0" smtClean="0"/>
              <a:t>C + I + O = C + S + B</a:t>
            </a:r>
          </a:p>
          <a:p>
            <a:r>
              <a:rPr lang="nl-NL" sz="2500" dirty="0" smtClean="0"/>
              <a:t>I + O = S + B</a:t>
            </a:r>
          </a:p>
          <a:p>
            <a:r>
              <a:rPr lang="nl-NL" sz="2500" dirty="0" smtClean="0"/>
              <a:t>(S-I) + (B - O) = 0		evenwichtsvoorwaarde.</a:t>
            </a:r>
          </a:p>
          <a:p>
            <a:r>
              <a:rPr lang="nl-NL" sz="2500" dirty="0" smtClean="0"/>
              <a:t>Noemen we ook wel het nationaal spaarsaldo </a:t>
            </a:r>
          </a:p>
          <a:p>
            <a:r>
              <a:rPr lang="nl-NL" sz="2500" dirty="0" smtClean="0"/>
              <a:t>Is nu zonder buitenland altijd 0. </a:t>
            </a:r>
            <a:endParaRPr lang="nl-NL" sz="2500" dirty="0"/>
          </a:p>
          <a:p>
            <a:r>
              <a:rPr lang="nl-NL" sz="2500" dirty="0" smtClean="0"/>
              <a:t>Als S- I &gt; 0, dus particulier spaaroverschot dan is B – O &lt; 0, dus overheidstekort.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7972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700" y="-101599"/>
            <a:ext cx="9007302" cy="1930400"/>
          </a:xfrm>
        </p:spPr>
        <p:txBody>
          <a:bodyPr/>
          <a:lstStyle/>
          <a:p>
            <a:r>
              <a:rPr lang="nl-NL" dirty="0" smtClean="0"/>
              <a:t>Samen kijken naar spaarmodel met overheid.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6700" y="1181100"/>
            <a:ext cx="11214100" cy="5524500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S + B = I + O = evenwichtsvoorwaarde.</a:t>
            </a:r>
          </a:p>
          <a:p>
            <a:r>
              <a:rPr lang="nl-NL" sz="2500" dirty="0" smtClean="0"/>
              <a:t>(2) en (3) en (5) kunnen we uit vorige model halen;</a:t>
            </a:r>
          </a:p>
          <a:p>
            <a:r>
              <a:rPr lang="nl-NL" sz="2500" dirty="0" smtClean="0"/>
              <a:t>C = 0.8(Y-B) + 7 dat maakt dan S = 0.2(Y-B) -7 (altijd precies omgekeerd)</a:t>
            </a:r>
          </a:p>
          <a:p>
            <a:r>
              <a:rPr lang="nl-NL" sz="2500" dirty="0" smtClean="0"/>
              <a:t>We zien Y = 150 als we dit oplossen.</a:t>
            </a:r>
          </a:p>
          <a:p>
            <a:r>
              <a:rPr lang="nl-NL" sz="2500" dirty="0"/>
              <a:t>S + B = I + O = evenwichtsvoorwaarde.</a:t>
            </a:r>
          </a:p>
          <a:p>
            <a:r>
              <a:rPr lang="nl-NL" sz="2500" dirty="0" smtClean="0"/>
              <a:t>0.2(Y-B)-7 + B = I + O</a:t>
            </a:r>
          </a:p>
          <a:p>
            <a:r>
              <a:rPr lang="nl-NL" sz="2500" dirty="0" smtClean="0"/>
              <a:t>0.2(Y-(0.25Y+5)) – 7 + 0.25Y + 5 = 12 + 45</a:t>
            </a:r>
          </a:p>
          <a:p>
            <a:r>
              <a:rPr lang="nl-NL" sz="2500" dirty="0" smtClean="0"/>
              <a:t>O.2(Y-025Y-5)- 7 + 0.25Y + 5 = 12 + 45</a:t>
            </a:r>
          </a:p>
          <a:p>
            <a:r>
              <a:rPr lang="nl-NL" sz="2500" dirty="0" smtClean="0"/>
              <a:t>0.2Y – 0.05Y - 1 – 7 + 0.25Y + 5 = 57</a:t>
            </a:r>
          </a:p>
          <a:p>
            <a:r>
              <a:rPr lang="nl-NL" sz="2500" dirty="0" smtClean="0"/>
              <a:t>0.4Y = 60</a:t>
            </a:r>
          </a:p>
          <a:p>
            <a:r>
              <a:rPr lang="nl-NL" sz="2500" dirty="0" smtClean="0"/>
              <a:t>Y = 150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8493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88900"/>
            <a:ext cx="8931102" cy="1841500"/>
          </a:xfrm>
        </p:spPr>
        <p:txBody>
          <a:bodyPr/>
          <a:lstStyle/>
          <a:p>
            <a:r>
              <a:rPr lang="nl-NL" dirty="0" smtClean="0"/>
              <a:t>Sector overheid en particulieren sector.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723900"/>
            <a:ext cx="10147300" cy="5317463"/>
          </a:xfrm>
        </p:spPr>
        <p:txBody>
          <a:bodyPr>
            <a:noAutofit/>
          </a:bodyPr>
          <a:lstStyle/>
          <a:p>
            <a:r>
              <a:rPr lang="nl-NL" sz="2500" dirty="0" smtClean="0"/>
              <a:t>Als we kijken naar de overheid, Wat zien we?</a:t>
            </a:r>
          </a:p>
          <a:p>
            <a:r>
              <a:rPr lang="nl-NL" sz="2500" dirty="0" smtClean="0"/>
              <a:t>De overheid krijgt bij een Y van 150 in totaal 42,5 belasting binnen</a:t>
            </a:r>
          </a:p>
          <a:p>
            <a:r>
              <a:rPr lang="nl-NL" sz="2500" dirty="0" smtClean="0"/>
              <a:t>Terwijl het 45 uitgeeft (zie model)</a:t>
            </a:r>
          </a:p>
          <a:p>
            <a:r>
              <a:rPr lang="nl-NL" sz="2500" dirty="0" smtClean="0"/>
              <a:t>De overheid heeft een tekort van 2,5 (een vraagoverschot van 2,5)</a:t>
            </a:r>
          </a:p>
          <a:p>
            <a:r>
              <a:rPr lang="nl-NL" sz="2500" dirty="0" smtClean="0"/>
              <a:t>Als we kijken naar de gezinnen wat zien we?</a:t>
            </a:r>
          </a:p>
          <a:p>
            <a:r>
              <a:rPr lang="nl-NL" sz="2500" dirty="0" smtClean="0"/>
              <a:t>Gezinnen sparen bij een Y van 150 in totaal 14,5</a:t>
            </a:r>
          </a:p>
          <a:p>
            <a:r>
              <a:rPr lang="nl-NL" sz="2500" dirty="0" smtClean="0"/>
              <a:t>Gezinnen investeren maar 12 (zie model)</a:t>
            </a:r>
          </a:p>
          <a:p>
            <a:r>
              <a:rPr lang="nl-NL" sz="2500" dirty="0" smtClean="0"/>
              <a:t>Gezinnen houden 2,5 over (een vraagtekort van 2,5)</a:t>
            </a:r>
          </a:p>
          <a:p>
            <a:r>
              <a:rPr lang="nl-NL" sz="2500" dirty="0" smtClean="0"/>
              <a:t>De 2,5 tekort van de overheid wordt dus door de gezinnen gefinancierd)</a:t>
            </a:r>
          </a:p>
          <a:p>
            <a:r>
              <a:rPr lang="nl-NL" sz="2500" dirty="0" smtClean="0"/>
              <a:t>In de formule -2.5 (I-S) + 2.5 (O-B) = 0, de vergelijking klopt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75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taak van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2834" y="1270000"/>
            <a:ext cx="8596668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Als er sprake is van conjuncturele werkloosheid</a:t>
            </a:r>
          </a:p>
          <a:p>
            <a:r>
              <a:rPr lang="nl-NL" sz="2500" dirty="0" smtClean="0"/>
              <a:t>Is EV te laag cq is Y te laag.</a:t>
            </a:r>
          </a:p>
          <a:p>
            <a:r>
              <a:rPr lang="nl-NL" sz="2500" dirty="0" smtClean="0"/>
              <a:t>Hoe lost de overheid dit op? </a:t>
            </a:r>
            <a:endParaRPr lang="nl-NL" sz="2500" dirty="0"/>
          </a:p>
          <a:p>
            <a:r>
              <a:rPr lang="nl-NL" sz="2500" dirty="0" smtClean="0"/>
              <a:t>Overheidsuitgaven vergroten </a:t>
            </a:r>
            <a:r>
              <a:rPr lang="nl-NL" sz="2500" dirty="0" smtClean="0">
                <a:sym typeface="Wingdings" panose="05000000000000000000" pitchFamily="2" charset="2"/>
              </a:rPr>
              <a:t> overheidstekort ontstaat/loopt op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Is er hoog conjunctuur, mogelijk zelfs bestedingsinflatie.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EV is te hoog, cq Y is te hoog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 lost de overheid dit op?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Overheidsuitgaven verkleinen  overheidsoverschot ontstaat/loopt op.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1027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900" y="0"/>
            <a:ext cx="9185102" cy="1930400"/>
          </a:xfrm>
        </p:spPr>
        <p:txBody>
          <a:bodyPr/>
          <a:lstStyle/>
          <a:p>
            <a:r>
              <a:rPr lang="nl-NL" dirty="0" smtClean="0"/>
              <a:t>Het inverdieneffect en uitverdieneffect (pagina 56)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4000" y="1244600"/>
            <a:ext cx="9398000" cy="551179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Inverdieneffect = een gedeelte van de overheidsuitgaven verdienen ze terug.</a:t>
            </a:r>
          </a:p>
          <a:p>
            <a:r>
              <a:rPr lang="nl-NL" sz="2500" dirty="0" smtClean="0"/>
              <a:t>Overheidsuitgaven stijgen of belastingen dalen, zorgt voor grote effectieve vraag, grote productie, groter nationaal inkomen, wat weer leidt tot meer belastinginkomsten.</a:t>
            </a:r>
          </a:p>
          <a:p>
            <a:r>
              <a:rPr lang="nl-NL" sz="2500" dirty="0" smtClean="0"/>
              <a:t>Uitverdieneffect = gedeelte van de overheidsbezuiniging leidt tot minder overheidsinkomsten. </a:t>
            </a:r>
          </a:p>
          <a:p>
            <a:r>
              <a:rPr lang="nl-NL" sz="2500" dirty="0" smtClean="0"/>
              <a:t>Overheidsuitgaven dalen of belasting stijgen, zorgt voor lagere effectieve vraag, lagere productie, lager nationaal inkomen wat weer leidt tot minder belastinginkomsten.</a:t>
            </a:r>
          </a:p>
          <a:p>
            <a:r>
              <a:rPr lang="nl-NL" sz="2500" dirty="0" smtClean="0"/>
              <a:t>Het effect berekenen. Bereken in de oude situatie de Y de B de O.</a:t>
            </a:r>
          </a:p>
          <a:p>
            <a:r>
              <a:rPr lang="nl-NL" sz="2500" dirty="0" smtClean="0"/>
              <a:t>Ingreep * multiplier creëert stijging of daling van Y. bereken vervolgens opnieuw de B en de O, de verandering hiervan is het inverdien of uitverdieneffect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3189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577517"/>
            <a:ext cx="8888991" cy="5463846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doen door autonome consumptie of investeringen te vergroten.</a:t>
            </a:r>
          </a:p>
          <a:p>
            <a:r>
              <a:rPr lang="nl-NL" sz="2500" dirty="0" smtClean="0"/>
              <a:t>Vanuit consumptie:</a:t>
            </a:r>
          </a:p>
          <a:p>
            <a:r>
              <a:rPr lang="nl-NL" sz="2500" dirty="0" smtClean="0"/>
              <a:t>Y = 0.75Y + autonome consumptie + 40</a:t>
            </a:r>
          </a:p>
          <a:p>
            <a:r>
              <a:rPr lang="nl-NL" sz="2500" dirty="0" smtClean="0"/>
              <a:t>550 = 0.75 * 550 + autonome consumptie + 40</a:t>
            </a:r>
          </a:p>
          <a:p>
            <a:r>
              <a:rPr lang="nl-NL" sz="2500" dirty="0" smtClean="0"/>
              <a:t>550 = 412,5 + autonome consumptie + 40</a:t>
            </a:r>
          </a:p>
          <a:p>
            <a:r>
              <a:rPr lang="nl-NL" sz="2500" dirty="0" smtClean="0"/>
              <a:t>Autonome consumptie = 97,5</a:t>
            </a:r>
          </a:p>
          <a:p>
            <a:r>
              <a:rPr lang="nl-NL" sz="2500" dirty="0" smtClean="0"/>
              <a:t>Was eerst 60 toename van 37,5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5930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067"/>
          <a:stretch/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71"/>
          <a:stretch/>
        </p:blipFill>
        <p:spPr>
          <a:xfrm>
            <a:off x="0" y="0"/>
            <a:ext cx="12192000" cy="2159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0293"/>
          <a:stretch/>
        </p:blipFill>
        <p:spPr>
          <a:xfrm>
            <a:off x="0" y="0"/>
            <a:ext cx="12192000" cy="3111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453"/>
          <a:stretch/>
        </p:blipFill>
        <p:spPr>
          <a:xfrm>
            <a:off x="0" y="0"/>
            <a:ext cx="12192000" cy="3937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3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Type belastingsystemen.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11301"/>
            <a:ext cx="8596668" cy="45300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Nederland kent 3 types belastingsystemen.</a:t>
            </a:r>
          </a:p>
          <a:p>
            <a:r>
              <a:rPr lang="nl-NL" sz="2500" dirty="0" smtClean="0"/>
              <a:t>Proportioneel = iedereen betaald evenveel belasting</a:t>
            </a:r>
          </a:p>
          <a:p>
            <a:r>
              <a:rPr lang="nl-NL" sz="2500" dirty="0" smtClean="0"/>
              <a:t>Progressief = naar mate je meer verdiend betaal je </a:t>
            </a:r>
            <a:r>
              <a:rPr lang="nl-NL" sz="2500" b="1" dirty="0" smtClean="0"/>
              <a:t>relatief</a:t>
            </a:r>
            <a:r>
              <a:rPr lang="nl-NL" sz="2500" dirty="0" smtClean="0"/>
              <a:t> meer belasting</a:t>
            </a:r>
          </a:p>
          <a:p>
            <a:r>
              <a:rPr lang="nl-NL" sz="2500" dirty="0" smtClean="0"/>
              <a:t>Degressief = naar mate je meer verdiend betaal je </a:t>
            </a:r>
            <a:r>
              <a:rPr lang="nl-NL" sz="2500" b="1" dirty="0" smtClean="0"/>
              <a:t>relatief </a:t>
            </a:r>
            <a:r>
              <a:rPr lang="nl-NL" sz="2500" dirty="0" smtClean="0"/>
              <a:t>minder belasting.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2773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proportioneel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85901"/>
            <a:ext cx="8596668" cy="4555462"/>
          </a:xfrm>
        </p:spPr>
        <p:txBody>
          <a:bodyPr>
            <a:noAutofit/>
          </a:bodyPr>
          <a:lstStyle/>
          <a:p>
            <a:r>
              <a:rPr lang="nl-NL" sz="2500" dirty="0" smtClean="0"/>
              <a:t>Belasting = 0.5Y</a:t>
            </a:r>
          </a:p>
          <a:p>
            <a:r>
              <a:rPr lang="nl-NL" sz="2500" dirty="0" smtClean="0"/>
              <a:t>Stel je verdiend 500 euro, en je vriendin 1000 euro (dat kan tegenwoordig gewoon, hoef je je niet voor te schamen)</a:t>
            </a:r>
          </a:p>
          <a:p>
            <a:r>
              <a:rPr lang="nl-NL" sz="2500" dirty="0" smtClean="0"/>
              <a:t>Jij betaald 0.5 * 500 = 250 belasting</a:t>
            </a:r>
          </a:p>
          <a:p>
            <a:r>
              <a:rPr lang="nl-NL" sz="2500" dirty="0" smtClean="0"/>
              <a:t>Dat is 250/500 * 100 = 50% van je inkomen</a:t>
            </a:r>
          </a:p>
          <a:p>
            <a:r>
              <a:rPr lang="nl-NL" sz="2500" dirty="0" smtClean="0"/>
              <a:t>Je vriendin betaald 0.5 * 1000 = 500 belasting</a:t>
            </a:r>
          </a:p>
          <a:p>
            <a:r>
              <a:rPr lang="nl-NL" sz="2500" dirty="0" smtClean="0"/>
              <a:t>Dat is 500/1000 * 100 = 50% van je inkomen</a:t>
            </a:r>
          </a:p>
          <a:p>
            <a:r>
              <a:rPr lang="nl-NL" sz="2500" dirty="0" smtClean="0"/>
              <a:t>In verhouding betaald iedereen even veel.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7767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progressief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85901"/>
            <a:ext cx="8596668" cy="4555462"/>
          </a:xfrm>
        </p:spPr>
        <p:txBody>
          <a:bodyPr>
            <a:noAutofit/>
          </a:bodyPr>
          <a:lstStyle/>
          <a:p>
            <a:r>
              <a:rPr lang="nl-NL" sz="2500" dirty="0" smtClean="0"/>
              <a:t>Belasting = 0.5Y - 100</a:t>
            </a:r>
          </a:p>
          <a:p>
            <a:r>
              <a:rPr lang="nl-NL" sz="2500" dirty="0" smtClean="0"/>
              <a:t>Stel je verdiend 500 euro, en je vriendin 1000 euro (dat kan tegenwoordig gewoon, hoef je je niet voor te schamen)</a:t>
            </a:r>
          </a:p>
          <a:p>
            <a:r>
              <a:rPr lang="nl-NL" sz="2500" dirty="0" smtClean="0"/>
              <a:t>Jij betaald 0.5 * 500 – 100 = </a:t>
            </a:r>
            <a:r>
              <a:rPr lang="nl-NL" sz="2500" dirty="0"/>
              <a:t>1</a:t>
            </a:r>
            <a:r>
              <a:rPr lang="nl-NL" sz="2500" dirty="0" smtClean="0"/>
              <a:t>50 belasting</a:t>
            </a:r>
          </a:p>
          <a:p>
            <a:r>
              <a:rPr lang="nl-NL" sz="2500" dirty="0" smtClean="0"/>
              <a:t>Dat is 150/500 * 100 = 30% van je inkomen</a:t>
            </a:r>
          </a:p>
          <a:p>
            <a:r>
              <a:rPr lang="nl-NL" sz="2500" dirty="0" smtClean="0"/>
              <a:t>Je vriendin betaald 0.5 * 1000 -100 = 400 belasting</a:t>
            </a:r>
          </a:p>
          <a:p>
            <a:r>
              <a:rPr lang="nl-NL" sz="2500" dirty="0" smtClean="0"/>
              <a:t>Dat is 400/1000 * 100 = 40% van je inkomen</a:t>
            </a:r>
          </a:p>
          <a:p>
            <a:r>
              <a:rPr lang="nl-NL" sz="2500" dirty="0" smtClean="0"/>
              <a:t>In verhouding betaald je meer belasting als je meer gaat verdienen.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192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degressief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85901"/>
            <a:ext cx="8596668" cy="4555462"/>
          </a:xfrm>
        </p:spPr>
        <p:txBody>
          <a:bodyPr>
            <a:noAutofit/>
          </a:bodyPr>
          <a:lstStyle/>
          <a:p>
            <a:r>
              <a:rPr lang="nl-NL" sz="2500" dirty="0" smtClean="0"/>
              <a:t>Belasting = 0.5Y + 100</a:t>
            </a:r>
          </a:p>
          <a:p>
            <a:r>
              <a:rPr lang="nl-NL" sz="2500" dirty="0" smtClean="0"/>
              <a:t>Stel je verdiend 500 euro, en je vriendin 1000 euro (dat kan tegenwoordig gewoon, hoef je je niet voor te schamen)</a:t>
            </a:r>
          </a:p>
          <a:p>
            <a:r>
              <a:rPr lang="nl-NL" sz="2500" dirty="0" smtClean="0"/>
              <a:t>Jij betaald 0.5 * 500 + 100 = </a:t>
            </a:r>
            <a:r>
              <a:rPr lang="nl-NL" sz="2500" dirty="0"/>
              <a:t>3</a:t>
            </a:r>
            <a:r>
              <a:rPr lang="nl-NL" sz="2500" dirty="0" smtClean="0"/>
              <a:t>50 belasting</a:t>
            </a:r>
          </a:p>
          <a:p>
            <a:r>
              <a:rPr lang="nl-NL" sz="2500" dirty="0" smtClean="0"/>
              <a:t>Dat is 350/500 * 100 = 70% van je inkomen</a:t>
            </a:r>
          </a:p>
          <a:p>
            <a:r>
              <a:rPr lang="nl-NL" sz="2500" dirty="0" smtClean="0"/>
              <a:t>Je vriendin betaald 0.5 * 1000 + 100 = 600 belasting</a:t>
            </a:r>
          </a:p>
          <a:p>
            <a:r>
              <a:rPr lang="nl-NL" sz="2500" dirty="0" smtClean="0"/>
              <a:t>Dat is 500/1000 * 100 = 60% van je inkomen</a:t>
            </a:r>
          </a:p>
          <a:p>
            <a:r>
              <a:rPr lang="nl-NL" sz="2500" dirty="0" smtClean="0"/>
              <a:t>In verhouding betaal je minder belasting als je meer verdiend.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5612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4.9 </a:t>
            </a:r>
            <a:r>
              <a:rPr lang="nl-NL" dirty="0" err="1" smtClean="0"/>
              <a:t>tm</a:t>
            </a:r>
            <a:r>
              <a:rPr lang="nl-NL" dirty="0" smtClean="0"/>
              <a:t> 4.12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Gesloten vragen H4.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7748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738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867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028"/>
          <a:stretch/>
        </p:blipFill>
        <p:spPr>
          <a:xfrm>
            <a:off x="0" y="-1"/>
            <a:ext cx="10706100" cy="5461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837"/>
          <a:stretch/>
        </p:blipFill>
        <p:spPr>
          <a:xfrm>
            <a:off x="0" y="-1"/>
            <a:ext cx="10706100" cy="9017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8680"/>
          <a:stretch/>
        </p:blipFill>
        <p:spPr>
          <a:xfrm>
            <a:off x="0" y="-1"/>
            <a:ext cx="10706100" cy="14605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4219"/>
          <a:stretch/>
        </p:blipFill>
        <p:spPr>
          <a:xfrm>
            <a:off x="0" y="-1"/>
            <a:ext cx="10706100" cy="24511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028"/>
          <a:stretch/>
        </p:blipFill>
        <p:spPr>
          <a:xfrm>
            <a:off x="0" y="-1"/>
            <a:ext cx="10706100" cy="28067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4764"/>
          <a:stretch/>
        </p:blipFill>
        <p:spPr>
          <a:xfrm>
            <a:off x="0" y="-1"/>
            <a:ext cx="10706100" cy="30988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4753"/>
          <a:stretch/>
        </p:blipFill>
        <p:spPr>
          <a:xfrm>
            <a:off x="0" y="-1"/>
            <a:ext cx="10706100" cy="378460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6781"/>
          <a:stretch/>
        </p:blipFill>
        <p:spPr>
          <a:xfrm>
            <a:off x="0" y="-1"/>
            <a:ext cx="10706100" cy="433070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0640"/>
          <a:stretch/>
        </p:blipFill>
        <p:spPr>
          <a:xfrm>
            <a:off x="0" y="-1"/>
            <a:ext cx="10706100" cy="61214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706100" cy="685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51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de gesloten vraag 4.22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800" dirty="0"/>
              <a:t>Wat is bekend</a:t>
            </a:r>
          </a:p>
          <a:p>
            <a:r>
              <a:rPr lang="nl-NL" sz="2800" dirty="0"/>
              <a:t>Bo = -30, Co = 40, Io = 60 </a:t>
            </a:r>
            <a:r>
              <a:rPr lang="nl-NL" sz="2800" dirty="0" err="1"/>
              <a:t>Oo</a:t>
            </a:r>
            <a:r>
              <a:rPr lang="nl-NL" sz="2800" dirty="0"/>
              <a:t> = 100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7748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738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662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3200" y="254001"/>
            <a:ext cx="9070802" cy="57873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Hoe lossen we dit op? Door middel van de oplosvergelijking.</a:t>
            </a:r>
          </a:p>
          <a:p>
            <a:r>
              <a:rPr lang="nl-NL" sz="2500" dirty="0" smtClean="0"/>
              <a:t>Y = -08Bo + 2Co + 2Io + 2Oo</a:t>
            </a:r>
          </a:p>
          <a:p>
            <a:r>
              <a:rPr lang="nl-NL" sz="2500" dirty="0" smtClean="0"/>
              <a:t>Wat is bekend</a:t>
            </a:r>
          </a:p>
          <a:p>
            <a:r>
              <a:rPr lang="nl-NL" sz="2500" dirty="0" smtClean="0"/>
              <a:t>Bo = -30, Co = 40, Io = 60 </a:t>
            </a:r>
            <a:r>
              <a:rPr lang="nl-NL" sz="2500" dirty="0" err="1" smtClean="0"/>
              <a:t>Oo</a:t>
            </a:r>
            <a:r>
              <a:rPr lang="nl-NL" sz="2500" dirty="0" smtClean="0"/>
              <a:t> = 100</a:t>
            </a:r>
          </a:p>
          <a:p>
            <a:r>
              <a:rPr lang="nl-NL" sz="2500" dirty="0" smtClean="0"/>
              <a:t>Geeft als oplossing Y = -0,8*-30 + 40*2 + 60*2 + 100*2 = 424</a:t>
            </a:r>
          </a:p>
          <a:p>
            <a:r>
              <a:rPr lang="nl-NL" sz="2500" dirty="0" smtClean="0"/>
              <a:t>Vraag A, tekort of overschot = B – O</a:t>
            </a:r>
          </a:p>
          <a:p>
            <a:r>
              <a:rPr lang="nl-NL" sz="2500" dirty="0" smtClean="0"/>
              <a:t>B = 424 * 0,25 – 30 = 76		O = 100</a:t>
            </a:r>
          </a:p>
          <a:p>
            <a:r>
              <a:rPr lang="nl-NL" sz="2500" dirty="0" smtClean="0"/>
              <a:t>Tekort van 24</a:t>
            </a:r>
          </a:p>
          <a:p>
            <a:r>
              <a:rPr lang="nl-NL" sz="2500" dirty="0" smtClean="0"/>
              <a:t>Antwoord A is juist.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2332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88901"/>
            <a:ext cx="9045402" cy="5952462"/>
          </a:xfrm>
        </p:spPr>
        <p:txBody>
          <a:bodyPr>
            <a:normAutofit/>
          </a:bodyPr>
          <a:lstStyle/>
          <a:p>
            <a:r>
              <a:rPr lang="nl-NL" sz="2500" dirty="0"/>
              <a:t>Hoe lossen we dit op? Door middel van de oplosvergelijking.</a:t>
            </a:r>
          </a:p>
          <a:p>
            <a:r>
              <a:rPr lang="nl-NL" sz="2500" dirty="0"/>
              <a:t>Y = -08Bo + 2Co + 2Io + 2Oo</a:t>
            </a:r>
          </a:p>
          <a:p>
            <a:r>
              <a:rPr lang="nl-NL" sz="2500" dirty="0"/>
              <a:t>Wat is bekend</a:t>
            </a:r>
          </a:p>
          <a:p>
            <a:r>
              <a:rPr lang="nl-NL" sz="2500" dirty="0"/>
              <a:t>Bo = -30, Co = 40, Io = 60 </a:t>
            </a:r>
            <a:r>
              <a:rPr lang="nl-NL" sz="2500" dirty="0" err="1"/>
              <a:t>Oo</a:t>
            </a:r>
            <a:r>
              <a:rPr lang="nl-NL" sz="2500" dirty="0"/>
              <a:t> = 100</a:t>
            </a:r>
          </a:p>
          <a:p>
            <a:r>
              <a:rPr lang="nl-NL" sz="2500" dirty="0" smtClean="0"/>
              <a:t>Overheid verhoogt O met 20 miljard</a:t>
            </a:r>
          </a:p>
          <a:p>
            <a:r>
              <a:rPr lang="nl-NL" sz="2500" dirty="0" smtClean="0"/>
              <a:t>Dat levert 2 * 20 = 40 hogere Y op</a:t>
            </a:r>
          </a:p>
          <a:p>
            <a:r>
              <a:rPr lang="nl-NL" sz="2500" dirty="0" smtClean="0"/>
              <a:t>Deze 40 hogere Y * 0.25 levert 10 miljard extra belasting op</a:t>
            </a:r>
          </a:p>
          <a:p>
            <a:r>
              <a:rPr lang="nl-NL" sz="2500" dirty="0" smtClean="0"/>
              <a:t>Het inverdieneffect is D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497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577517"/>
            <a:ext cx="8888991" cy="5463846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doen door autonome consumptie of investeringen te vergroten.</a:t>
            </a:r>
          </a:p>
          <a:p>
            <a:r>
              <a:rPr lang="nl-NL" sz="2500" dirty="0" smtClean="0"/>
              <a:t>Vanuit investeringen:</a:t>
            </a:r>
          </a:p>
          <a:p>
            <a:r>
              <a:rPr lang="nl-NL" sz="2500" dirty="0" smtClean="0"/>
              <a:t>Y = 0.75Y + 60 + investeringen</a:t>
            </a:r>
          </a:p>
          <a:p>
            <a:r>
              <a:rPr lang="nl-NL" sz="2500" dirty="0" smtClean="0"/>
              <a:t>550 = 0.75 * 550 + 60 + investeringen</a:t>
            </a:r>
          </a:p>
          <a:p>
            <a:r>
              <a:rPr lang="nl-NL" sz="2500" dirty="0" smtClean="0"/>
              <a:t>550 = 412,5 + 60 + investeringen</a:t>
            </a:r>
          </a:p>
          <a:p>
            <a:r>
              <a:rPr lang="nl-NL" sz="2500" dirty="0" smtClean="0"/>
              <a:t>investeringen= </a:t>
            </a:r>
            <a:r>
              <a:rPr lang="nl-NL" sz="2500" dirty="0"/>
              <a:t>7</a:t>
            </a:r>
            <a:r>
              <a:rPr lang="nl-NL" sz="2500" dirty="0" smtClean="0"/>
              <a:t>7,5</a:t>
            </a:r>
          </a:p>
          <a:p>
            <a:r>
              <a:rPr lang="nl-NL" sz="2500" dirty="0" smtClean="0"/>
              <a:t>Was eerst 40 toename van 37,5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658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88901"/>
            <a:ext cx="9045402" cy="5952462"/>
          </a:xfrm>
        </p:spPr>
        <p:txBody>
          <a:bodyPr>
            <a:normAutofit lnSpcReduction="10000"/>
          </a:bodyPr>
          <a:lstStyle/>
          <a:p>
            <a:r>
              <a:rPr lang="nl-NL" sz="2500" dirty="0"/>
              <a:t>Hoe lossen we dit op? Door middel van de oplosvergelijking.</a:t>
            </a:r>
          </a:p>
          <a:p>
            <a:r>
              <a:rPr lang="nl-NL" sz="2500" dirty="0"/>
              <a:t>Y = -08Bo + 2Co + 2Io + 2Oo</a:t>
            </a:r>
          </a:p>
          <a:p>
            <a:r>
              <a:rPr lang="nl-NL" sz="2500" dirty="0"/>
              <a:t>Wat is bekend</a:t>
            </a:r>
          </a:p>
          <a:p>
            <a:r>
              <a:rPr lang="nl-NL" sz="2500" dirty="0"/>
              <a:t>Bo = -30, Co = 40, Io = 60 </a:t>
            </a:r>
            <a:r>
              <a:rPr lang="nl-NL" sz="2500" dirty="0" err="1"/>
              <a:t>Oo</a:t>
            </a:r>
            <a:r>
              <a:rPr lang="nl-NL" sz="2500" dirty="0"/>
              <a:t> = 100</a:t>
            </a:r>
          </a:p>
          <a:p>
            <a:r>
              <a:rPr lang="nl-NL" sz="2500" dirty="0" smtClean="0"/>
              <a:t>Bo wordt -50, </a:t>
            </a:r>
            <a:r>
              <a:rPr lang="nl-NL" sz="2500" dirty="0" err="1" smtClean="0"/>
              <a:t>Oo</a:t>
            </a:r>
            <a:r>
              <a:rPr lang="nl-NL" sz="2500" dirty="0" smtClean="0"/>
              <a:t> wordt = 80</a:t>
            </a:r>
          </a:p>
          <a:p>
            <a:r>
              <a:rPr lang="nl-NL" sz="2500" dirty="0" smtClean="0"/>
              <a:t>-20 (verschil tussen oude Bo en nieuwe Bo) *-0,8 = Y groter van 16, 16*0.25 = 4, je verdiend 4 terug</a:t>
            </a:r>
          </a:p>
          <a:p>
            <a:r>
              <a:rPr lang="nl-NL" sz="2500" dirty="0" err="1" smtClean="0"/>
              <a:t>Oo</a:t>
            </a:r>
            <a:r>
              <a:rPr lang="nl-NL" sz="2500" dirty="0" smtClean="0"/>
              <a:t> verlagen met 20, verlaagt je Y met 20*2 = 40</a:t>
            </a:r>
          </a:p>
          <a:p>
            <a:r>
              <a:rPr lang="nl-NL" sz="2500" dirty="0" smtClean="0"/>
              <a:t>40 lagere Y levert 0.25*40 = 10 minder belasting op</a:t>
            </a:r>
          </a:p>
          <a:p>
            <a:r>
              <a:rPr lang="nl-NL" sz="2500" dirty="0" smtClean="0"/>
              <a:t>Je raakt dus netto 6 extra kwijt</a:t>
            </a:r>
          </a:p>
          <a:p>
            <a:r>
              <a:rPr lang="nl-NL" sz="2500" dirty="0" smtClean="0"/>
              <a:t>Uitverdien effect van 6</a:t>
            </a:r>
          </a:p>
          <a:p>
            <a:r>
              <a:rPr lang="nl-NL" sz="2500" dirty="0" smtClean="0"/>
              <a:t>Antwoord C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45769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88901"/>
            <a:ext cx="9045402" cy="5952462"/>
          </a:xfrm>
        </p:spPr>
        <p:txBody>
          <a:bodyPr>
            <a:normAutofit lnSpcReduction="10000"/>
          </a:bodyPr>
          <a:lstStyle/>
          <a:p>
            <a:r>
              <a:rPr lang="nl-NL" sz="2500" dirty="0"/>
              <a:t>Hoe lossen we dit op? Door middel van de oplosvergelijking.</a:t>
            </a:r>
          </a:p>
          <a:p>
            <a:r>
              <a:rPr lang="nl-NL" sz="2500" dirty="0"/>
              <a:t>Y = -08Bo + 2Co + 2Io + 2Oo</a:t>
            </a:r>
          </a:p>
          <a:p>
            <a:r>
              <a:rPr lang="nl-NL" sz="2500" dirty="0"/>
              <a:t>Wat is </a:t>
            </a:r>
            <a:r>
              <a:rPr lang="nl-NL" sz="2500" dirty="0" smtClean="0"/>
              <a:t>bekend (nieuwe gegevens)</a:t>
            </a:r>
            <a:endParaRPr lang="nl-NL" sz="2500" dirty="0"/>
          </a:p>
          <a:p>
            <a:r>
              <a:rPr lang="nl-NL" sz="2500" dirty="0"/>
              <a:t>Bo = </a:t>
            </a:r>
            <a:r>
              <a:rPr lang="nl-NL" sz="2500" dirty="0" smtClean="0"/>
              <a:t>-50</a:t>
            </a:r>
            <a:r>
              <a:rPr lang="nl-NL" sz="2500" dirty="0"/>
              <a:t>, Co = 40, Io = 60 </a:t>
            </a:r>
            <a:r>
              <a:rPr lang="nl-NL" sz="2500" dirty="0" err="1"/>
              <a:t>Oo</a:t>
            </a:r>
            <a:r>
              <a:rPr lang="nl-NL" sz="2500" dirty="0"/>
              <a:t> = 8</a:t>
            </a:r>
            <a:r>
              <a:rPr lang="nl-NL" sz="2500" dirty="0" smtClean="0"/>
              <a:t>0</a:t>
            </a:r>
            <a:endParaRPr lang="nl-NL" sz="2500" dirty="0"/>
          </a:p>
          <a:p>
            <a:r>
              <a:rPr lang="nl-NL" sz="2500" dirty="0" smtClean="0"/>
              <a:t>Y bereken = -50*-0,8 + 40*2 + 60*2 + 80* 2 = 400</a:t>
            </a:r>
          </a:p>
          <a:p>
            <a:r>
              <a:rPr lang="nl-NL" sz="2500" dirty="0" smtClean="0"/>
              <a:t>Invullen in Belasting = -0.25* 400 – 50 = 50 belasting</a:t>
            </a:r>
          </a:p>
          <a:p>
            <a:r>
              <a:rPr lang="nl-NL" sz="2500" dirty="0" smtClean="0"/>
              <a:t>Overheidsuitgave waren 80</a:t>
            </a:r>
          </a:p>
          <a:p>
            <a:r>
              <a:rPr lang="nl-NL" sz="2500" dirty="0" smtClean="0"/>
              <a:t>Tekort van 30</a:t>
            </a:r>
          </a:p>
          <a:p>
            <a:r>
              <a:rPr lang="nl-NL" sz="2500" dirty="0" smtClean="0"/>
              <a:t>Antwoord B</a:t>
            </a:r>
          </a:p>
          <a:p>
            <a:endParaRPr lang="nl-NL" sz="2500" dirty="0"/>
          </a:p>
          <a:p>
            <a:r>
              <a:rPr lang="nl-NL" sz="2500" dirty="0" smtClean="0"/>
              <a:t>Als dit allemaal lukte kan je met oplossingsvergelijking werken.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995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9207" b="-1284"/>
          <a:stretch/>
        </p:blipFill>
        <p:spPr>
          <a:xfrm>
            <a:off x="1059" y="0"/>
            <a:ext cx="1599142" cy="1778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2823" b="-561"/>
          <a:stretch/>
        </p:blipFill>
        <p:spPr>
          <a:xfrm>
            <a:off x="1059" y="0"/>
            <a:ext cx="2450042" cy="1765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4237" b="1610"/>
          <a:stretch/>
        </p:blipFill>
        <p:spPr>
          <a:xfrm>
            <a:off x="1059" y="0"/>
            <a:ext cx="3415242" cy="1727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" y="0"/>
            <a:ext cx="5193241" cy="175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4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-33421"/>
            <a:ext cx="8596668" cy="1320800"/>
          </a:xfrm>
        </p:spPr>
        <p:txBody>
          <a:bodyPr/>
          <a:lstStyle/>
          <a:p>
            <a:r>
              <a:rPr lang="nl-NL" dirty="0" smtClean="0"/>
              <a:t>Terugblik opgave 3.32: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7358" y="457200"/>
            <a:ext cx="8756644" cy="5584163"/>
          </a:xfrm>
        </p:spPr>
        <p:txBody>
          <a:bodyPr>
            <a:noAutofit/>
          </a:bodyPr>
          <a:lstStyle/>
          <a:p>
            <a:r>
              <a:rPr lang="nl-NL" sz="2500" dirty="0" smtClean="0"/>
              <a:t>Assumptie inkomensevenwicht W = EV = Y = C + I</a:t>
            </a:r>
          </a:p>
          <a:p>
            <a:r>
              <a:rPr lang="nl-NL" sz="2500" dirty="0" smtClean="0"/>
              <a:t>Y = 0.75Y + 60 + 40.</a:t>
            </a:r>
          </a:p>
          <a:p>
            <a:r>
              <a:rPr lang="nl-NL" sz="2500" dirty="0" smtClean="0"/>
              <a:t>Evenwicht bij: 0.25Y = 100			Y = 400.</a:t>
            </a:r>
          </a:p>
          <a:p>
            <a:r>
              <a:rPr lang="nl-NL" sz="2500" dirty="0" smtClean="0"/>
              <a:t>We willen bestedingsevenwicht creëren.  Y* = 550.</a:t>
            </a:r>
          </a:p>
          <a:p>
            <a:r>
              <a:rPr lang="nl-NL" sz="2500" dirty="0" smtClean="0"/>
              <a:t>We kunnen dit ook behalen door de consumptiequote te veranderen.</a:t>
            </a:r>
          </a:p>
          <a:p>
            <a:r>
              <a:rPr lang="nl-NL" sz="2500" dirty="0" smtClean="0"/>
              <a:t>Vanuit consumptiequote:</a:t>
            </a:r>
          </a:p>
          <a:p>
            <a:r>
              <a:rPr lang="nl-NL" sz="2500" dirty="0" smtClean="0"/>
              <a:t>Y = </a:t>
            </a:r>
            <a:r>
              <a:rPr lang="nl-NL" sz="2500" dirty="0" err="1" smtClean="0"/>
              <a:t>cY</a:t>
            </a:r>
            <a:r>
              <a:rPr lang="nl-NL" sz="2500" dirty="0" smtClean="0"/>
              <a:t> + 60+ 40</a:t>
            </a:r>
          </a:p>
          <a:p>
            <a:r>
              <a:rPr lang="nl-NL" sz="2500" dirty="0" smtClean="0"/>
              <a:t>550 = c550 + 60+ 40</a:t>
            </a:r>
          </a:p>
          <a:p>
            <a:r>
              <a:rPr lang="nl-NL" sz="2500" dirty="0" smtClean="0"/>
              <a:t>550 = c550+ 60+ 40</a:t>
            </a:r>
          </a:p>
          <a:p>
            <a:r>
              <a:rPr lang="nl-NL" sz="2500" dirty="0" smtClean="0"/>
              <a:t>450 = c550</a:t>
            </a:r>
          </a:p>
          <a:p>
            <a:r>
              <a:rPr lang="nl-NL" sz="2500" dirty="0" smtClean="0"/>
              <a:t>450/550 = c</a:t>
            </a:r>
          </a:p>
          <a:p>
            <a:r>
              <a:rPr lang="nl-NL" sz="2500" dirty="0" smtClean="0"/>
              <a:t>C =0.82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936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Vanaf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Model met overheid en zonder het buitenland!</a:t>
            </a:r>
          </a:p>
          <a:p>
            <a:r>
              <a:rPr lang="nl-NL" sz="2500" dirty="0" smtClean="0"/>
              <a:t>De overheid gaat zich ermee bemoeien.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0499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15" y="0"/>
            <a:ext cx="9191787" cy="1942431"/>
          </a:xfrm>
        </p:spPr>
        <p:txBody>
          <a:bodyPr>
            <a:normAutofit/>
          </a:bodyPr>
          <a:lstStyle/>
          <a:p>
            <a:r>
              <a:rPr lang="nl-NL" dirty="0" smtClean="0"/>
              <a:t>Lees bijbehorende tekst en maak opgave 4.1 en 4.2 ter introductie.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Lees alvast 4.1.1 overheidsbestedingen en belasting.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86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2389</TotalTime>
  <Words>3440</Words>
  <Application>Microsoft Office PowerPoint</Application>
  <PresentationFormat>Breedbeeld</PresentationFormat>
  <Paragraphs>485</Paragraphs>
  <Slides>62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62</vt:i4>
      </vt:variant>
    </vt:vector>
  </HeadingPairs>
  <TitlesOfParts>
    <vt:vector size="67" baseType="lpstr">
      <vt:lpstr>Arial</vt:lpstr>
      <vt:lpstr>Trebuchet MS</vt:lpstr>
      <vt:lpstr>Wingdings</vt:lpstr>
      <vt:lpstr>Wingdings 3</vt:lpstr>
      <vt:lpstr>Facet</vt:lpstr>
      <vt:lpstr>Welkom VWO 5.</vt:lpstr>
      <vt:lpstr>Lessen aankomende week</vt:lpstr>
      <vt:lpstr>Y  = BE</vt:lpstr>
      <vt:lpstr>Les 3: samengevat, de conclusies van keynes (staat ook pagina 41).</vt:lpstr>
      <vt:lpstr>Terugblik opgave 3.32:</vt:lpstr>
      <vt:lpstr>Terugblik opgave 3.32:</vt:lpstr>
      <vt:lpstr>Terugblik opgave 3.32:</vt:lpstr>
      <vt:lpstr>Vanaf vandaag:</vt:lpstr>
      <vt:lpstr>Lees bijbehorende tekst en maak opgave 4.1 en 4.2 ter introductie.</vt:lpstr>
      <vt:lpstr>PowerPoint-presentatie</vt:lpstr>
      <vt:lpstr>Zonder overheid:</vt:lpstr>
      <vt:lpstr>Wat veranderd er?</vt:lpstr>
      <vt:lpstr>Multiplier </vt:lpstr>
      <vt:lpstr>multiplier opgave 4.5 </vt:lpstr>
      <vt:lpstr>Samen kijken naar figuur 4.2</vt:lpstr>
      <vt:lpstr>Multiplier </vt:lpstr>
      <vt:lpstr>Lees de bijbehorende tekst, Maak opgave 4.3 en 4.4</vt:lpstr>
      <vt:lpstr>PowerPoint-presentatie</vt:lpstr>
      <vt:lpstr>4.5 maken, wordt anders huiswerk voor donderdag!</vt:lpstr>
      <vt:lpstr>PowerPoint-presentatie</vt:lpstr>
      <vt:lpstr>Les 2: </vt:lpstr>
      <vt:lpstr>Zonder overheid:</vt:lpstr>
      <vt:lpstr>Wat veranderd er?</vt:lpstr>
      <vt:lpstr>Multiplier </vt:lpstr>
      <vt:lpstr>multiplier opgave 4.5 </vt:lpstr>
      <vt:lpstr>Samen kijken naar figuur 4.2</vt:lpstr>
      <vt:lpstr>Multiplier </vt:lpstr>
      <vt:lpstr>Lees 4.1.2 model met spaarfunctie (53) tot en met inverdieneffect (blz 56)</vt:lpstr>
      <vt:lpstr>Model met spaarfunctie </vt:lpstr>
      <vt:lpstr>Samen kijken naar spaarmodel met overheid.</vt:lpstr>
      <vt:lpstr>Sector overheid en particulieren sector.</vt:lpstr>
      <vt:lpstr>De taak van de overheid:</vt:lpstr>
      <vt:lpstr>Het inverdieneffect en uitverdieneffect (pagina 56)</vt:lpstr>
      <vt:lpstr>Maak 4.6 t/m 4.8</vt:lpstr>
      <vt:lpstr>PowerPoint-presentatie</vt:lpstr>
      <vt:lpstr>PowerPoint-presentatie</vt:lpstr>
      <vt:lpstr>Les 3: kijken naar de belastingfunctie.</vt:lpstr>
      <vt:lpstr>Lees 4.1.4 de belastingfunctie.</vt:lpstr>
      <vt:lpstr>Zonder overheid:</vt:lpstr>
      <vt:lpstr>Wat veranderd er?</vt:lpstr>
      <vt:lpstr>Multiplier </vt:lpstr>
      <vt:lpstr>multiplier opgave 4.5 </vt:lpstr>
      <vt:lpstr>Samen kijken naar figuur 4.2</vt:lpstr>
      <vt:lpstr>Multiplier </vt:lpstr>
      <vt:lpstr>Model met spaarfunctie </vt:lpstr>
      <vt:lpstr>Samen kijken naar spaarmodel met overheid.</vt:lpstr>
      <vt:lpstr>Sector overheid en particulieren sector.</vt:lpstr>
      <vt:lpstr>De taak van de overheid:</vt:lpstr>
      <vt:lpstr>Het inverdieneffect en uitverdieneffect (pagina 56)</vt:lpstr>
      <vt:lpstr>PowerPoint-presentatie</vt:lpstr>
      <vt:lpstr>Type belastingsystemen.</vt:lpstr>
      <vt:lpstr>proportioneel</vt:lpstr>
      <vt:lpstr>progressief</vt:lpstr>
      <vt:lpstr>degressief</vt:lpstr>
      <vt:lpstr>Maak opgave 4.9 tm 4.12</vt:lpstr>
      <vt:lpstr>PowerPoint-presentatie</vt:lpstr>
      <vt:lpstr>Maak de gesloten vraag 4.22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256</cp:revision>
  <dcterms:created xsi:type="dcterms:W3CDTF">2017-08-27T09:00:36Z</dcterms:created>
  <dcterms:modified xsi:type="dcterms:W3CDTF">2018-03-20T09:17:44Z</dcterms:modified>
</cp:coreProperties>
</file>